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87" r:id="rId3"/>
    <p:sldId id="307" r:id="rId4"/>
    <p:sldId id="318" r:id="rId5"/>
    <p:sldId id="319" r:id="rId6"/>
    <p:sldId id="309" r:id="rId7"/>
    <p:sldId id="321" r:id="rId8"/>
    <p:sldId id="310" r:id="rId9"/>
    <p:sldId id="322" r:id="rId10"/>
    <p:sldId id="320" r:id="rId11"/>
    <p:sldId id="323" r:id="rId12"/>
    <p:sldId id="314" r:id="rId13"/>
    <p:sldId id="316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>
        <p:scale>
          <a:sx n="88" d="100"/>
          <a:sy n="88" d="100"/>
        </p:scale>
        <p:origin x="-79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21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84F3-F4D2-4FC4-9BA5-A62ED5CA99D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E0C68-A262-44C7-8C2D-1C506D008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6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1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E0C68-A262-44C7-8C2D-1C506D008D4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7092750-B1CA-44A4-A956-2B49ADD9E9D5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6B7FB0-9509-4D2E-A18F-A57CEC3CF96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3.wmf"/><Relationship Id="rId5" Type="http://schemas.openxmlformats.org/officeDocument/2006/relationships/image" Target="../media/image17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13.wmf"/><Relationship Id="rId5" Type="http://schemas.openxmlformats.org/officeDocument/2006/relationships/image" Target="../media/image22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8.wmf"/><Relationship Id="rId5" Type="http://schemas.openxmlformats.org/officeDocument/2006/relationships/image" Target="../media/image26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7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8077200" cy="4038599"/>
          </a:xfrm>
        </p:spPr>
        <p:txBody>
          <a:bodyPr/>
          <a:lstStyle/>
          <a:p>
            <a:r>
              <a:rPr lang="en-US" sz="5400" dirty="0" err="1" smtClean="0"/>
              <a:t>Ch</a:t>
            </a:r>
            <a:r>
              <a:rPr lang="en-US" sz="5400" dirty="0" smtClean="0"/>
              <a:t> </a:t>
            </a:r>
            <a:r>
              <a:rPr lang="en-US" sz="5400" dirty="0"/>
              <a:t>2: </a:t>
            </a:r>
            <a:br>
              <a:rPr lang="en-US" sz="5400" dirty="0"/>
            </a:br>
            <a:r>
              <a:rPr lang="en-US" sz="5400" dirty="0"/>
              <a:t>Density </a:t>
            </a:r>
            <a:r>
              <a:rPr lang="en-US" sz="5400" dirty="0" smtClean="0"/>
              <a:t>Curves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Funky Figures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3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90600"/>
          </a:xfrm>
        </p:spPr>
        <p:txBody>
          <a:bodyPr/>
          <a:lstStyle/>
          <a:p>
            <a:r>
              <a:rPr lang="en-US" sz="4800" dirty="0"/>
              <a:t>Example #2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24000"/>
            <a:ext cx="8153400" cy="167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b) Find the proportion of values higher than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918856" y="2423243"/>
            <a:ext cx="16328" cy="29659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946070" y="3591910"/>
            <a:ext cx="2106112" cy="1820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572000" y="2590800"/>
            <a:ext cx="1197428" cy="468589"/>
          </a:xfrm>
          <a:custGeom>
            <a:avLst/>
            <a:gdLst>
              <a:gd name="connsiteX0" fmla="*/ 0 w 1197428"/>
              <a:gd name="connsiteY0" fmla="*/ 468589 h 468589"/>
              <a:gd name="connsiteX1" fmla="*/ 631371 w 1197428"/>
              <a:gd name="connsiteY1" fmla="*/ 503 h 468589"/>
              <a:gd name="connsiteX2" fmla="*/ 1197428 w 1197428"/>
              <a:gd name="connsiteY2" fmla="*/ 370617 h 468589"/>
              <a:gd name="connsiteX3" fmla="*/ 1197428 w 1197428"/>
              <a:gd name="connsiteY3" fmla="*/ 370617 h 46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428" h="468589">
                <a:moveTo>
                  <a:pt x="0" y="468589"/>
                </a:moveTo>
                <a:cubicBezTo>
                  <a:pt x="215900" y="242710"/>
                  <a:pt x="431800" y="16832"/>
                  <a:pt x="631371" y="503"/>
                </a:cubicBezTo>
                <a:cubicBezTo>
                  <a:pt x="830942" y="-15826"/>
                  <a:pt x="1197428" y="370617"/>
                  <a:pt x="1197428" y="370617"/>
                </a:cubicBezTo>
                <a:lnTo>
                  <a:pt x="1197428" y="370617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932863"/>
              </p:ext>
            </p:extLst>
          </p:nvPr>
        </p:nvGraphicFramePr>
        <p:xfrm>
          <a:off x="6242050" y="2451100"/>
          <a:ext cx="1040491" cy="660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Equation" r:id="rId4" imgW="622080" imgH="393480" progId="Equation.DSMT4">
                  <p:embed/>
                </p:oleObj>
              </mc:Choice>
              <mc:Fallback>
                <p:oleObj name="Equation" r:id="rId4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2451100"/>
                        <a:ext cx="1040491" cy="660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2743200" y="5911334"/>
            <a:ext cx="3118758" cy="870466"/>
            <a:chOff x="3069769" y="5758934"/>
            <a:chExt cx="3118758" cy="870466"/>
          </a:xfrm>
        </p:grpSpPr>
        <p:sp>
          <p:nvSpPr>
            <p:cNvPr id="27" name="Rectangle 26"/>
            <p:cNvSpPr/>
            <p:nvPr/>
          </p:nvSpPr>
          <p:spPr>
            <a:xfrm>
              <a:off x="3069769" y="5758934"/>
              <a:ext cx="3118758" cy="87046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00400" y="5943600"/>
              <a:ext cx="2667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Answer: </a:t>
              </a: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5572722"/>
                </p:ext>
              </p:extLst>
            </p:nvPr>
          </p:nvGraphicFramePr>
          <p:xfrm>
            <a:off x="4349750" y="5802313"/>
            <a:ext cx="1670050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9" name="Equation" r:id="rId6" imgW="876240" imgH="393480" progId="Equation.DSMT4">
                    <p:embed/>
                  </p:oleObj>
                </mc:Choice>
                <mc:Fallback>
                  <p:oleObj name="Equation" r:id="rId6" imgW="8762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9750" y="5802313"/>
                          <a:ext cx="1670050" cy="749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oup 27"/>
          <p:cNvGrpSpPr/>
          <p:nvPr/>
        </p:nvGrpSpPr>
        <p:grpSpPr>
          <a:xfrm>
            <a:off x="1371600" y="2059746"/>
            <a:ext cx="5910941" cy="3885027"/>
            <a:chOff x="1251859" y="2133600"/>
            <a:chExt cx="5910941" cy="3885027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5810250" y="5505450"/>
              <a:ext cx="2667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1251859" y="2133600"/>
              <a:ext cx="5910941" cy="3885027"/>
              <a:chOff x="1251859" y="2133600"/>
              <a:chExt cx="5910941" cy="3885027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3676649" y="5505450"/>
                <a:ext cx="2667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>
                <a:off x="1251859" y="2133600"/>
                <a:ext cx="5910941" cy="3885027"/>
                <a:chOff x="1251859" y="2133600"/>
                <a:chExt cx="5910941" cy="3885027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1251859" y="2133600"/>
                  <a:ext cx="5910941" cy="3885027"/>
                  <a:chOff x="1251859" y="2133600"/>
                  <a:chExt cx="5910941" cy="3885027"/>
                </a:xfrm>
              </p:grpSpPr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1251859" y="2133600"/>
                    <a:ext cx="5910941" cy="3885027"/>
                    <a:chOff x="1251859" y="2133600"/>
                    <a:chExt cx="5910941" cy="3885027"/>
                  </a:xfrm>
                </p:grpSpPr>
                <p:grpSp>
                  <p:nvGrpSpPr>
                    <p:cNvPr id="41" name="Group 40"/>
                    <p:cNvGrpSpPr/>
                    <p:nvPr/>
                  </p:nvGrpSpPr>
                  <p:grpSpPr>
                    <a:xfrm>
                      <a:off x="1251859" y="2209800"/>
                      <a:ext cx="5910941" cy="3766458"/>
                      <a:chOff x="1251859" y="2209800"/>
                      <a:chExt cx="5910941" cy="3766458"/>
                    </a:xfrm>
                  </p:grpSpPr>
                  <p:cxnSp>
                    <p:nvCxnSpPr>
                      <p:cNvPr id="49" name="Straight Arrow Connector 48"/>
                      <p:cNvCxnSpPr/>
                      <p:nvPr/>
                    </p:nvCxnSpPr>
                    <p:spPr>
                      <a:xfrm>
                        <a:off x="1676400" y="5486400"/>
                        <a:ext cx="5486400" cy="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0" name="TextBox 49"/>
                      <p:cNvSpPr txBox="1"/>
                      <p:nvPr/>
                    </p:nvSpPr>
                    <p:spPr>
                      <a:xfrm>
                        <a:off x="1524000" y="5574268"/>
                        <a:ext cx="5334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51" name="TextBox 50"/>
                      <p:cNvSpPr txBox="1"/>
                      <p:nvPr/>
                    </p:nvSpPr>
                    <p:spPr>
                      <a:xfrm>
                        <a:off x="5802086" y="5606926"/>
                        <a:ext cx="5334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  <p:cxnSp>
                    <p:nvCxnSpPr>
                      <p:cNvPr id="52" name="Straight Arrow Connector 51"/>
                      <p:cNvCxnSpPr/>
                      <p:nvPr/>
                    </p:nvCxnSpPr>
                    <p:spPr>
                      <a:xfrm flipV="1">
                        <a:off x="1676400" y="2209800"/>
                        <a:ext cx="0" cy="32766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aphicFrame>
                    <p:nvGraphicFramePr>
                      <p:cNvPr id="53" name="Object 52"/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2200343517"/>
                          </p:ext>
                        </p:extLst>
                      </p:nvPr>
                    </p:nvGraphicFramePr>
                    <p:xfrm>
                      <a:off x="1251859" y="3368875"/>
                      <a:ext cx="227602" cy="593523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6490" name="Equation" r:id="rId8" imgW="152280" imgH="393480" progId="Equation.DSMT4">
                              <p:embed/>
                            </p:oleObj>
                          </mc:Choice>
                          <mc:Fallback>
                            <p:oleObj name="Equation" r:id="rId8" imgW="152280" imgH="393480" progId="Equation.DSMT4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/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251859" y="3368875"/>
                                    <a:ext cx="227602" cy="59352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3668484" y="5649295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½ </a:t>
                      </a:r>
                    </a:p>
                  </p:txBody>
                </p:sp>
                <p:graphicFrame>
                  <p:nvGraphicFramePr>
                    <p:cNvPr id="43" name="Object 42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68639705"/>
                        </p:ext>
                      </p:extLst>
                    </p:nvPr>
                  </p:nvGraphicFramePr>
                  <p:xfrm>
                    <a:off x="1290233" y="2133600"/>
                    <a:ext cx="233767" cy="6096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6491" name="Equation" r:id="rId10" imgW="152280" imgH="393480" progId="Equation.DSMT4">
                            <p:embed/>
                          </p:oleObj>
                        </mc:Choice>
                        <mc:Fallback>
                          <p:oleObj name="Equation" r:id="rId10" imgW="152280" imgH="393480" progId="Equation.DSMT4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1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290233" y="2133600"/>
                                  <a:ext cx="233767" cy="60960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1556658" y="48768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1562100" y="42672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>
                      <a:off x="1562100" y="36576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1562100" y="30480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1562100" y="24384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6" name="Oval 35"/>
                  <p:cNvSpPr/>
                  <p:nvPr/>
                </p:nvSpPr>
                <p:spPr>
                  <a:xfrm>
                    <a:off x="1643742" y="3614058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3733800" y="2405742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9" name="Straight Connector 38"/>
                  <p:cNvCxnSpPr>
                    <a:stCxn id="36" idx="6"/>
                    <a:endCxn id="37" idx="3"/>
                  </p:cNvCxnSpPr>
                  <p:nvPr/>
                </p:nvCxnSpPr>
                <p:spPr>
                  <a:xfrm flipV="1">
                    <a:off x="1719942" y="2484720"/>
                    <a:ext cx="2025017" cy="117560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Oval 37"/>
                  <p:cNvSpPr/>
                  <p:nvPr/>
                </p:nvSpPr>
                <p:spPr>
                  <a:xfrm>
                    <a:off x="5867400" y="3619500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0" name="Straight Connector 39"/>
                  <p:cNvCxnSpPr>
                    <a:stCxn id="37" idx="5"/>
                    <a:endCxn id="38" idx="2"/>
                  </p:cNvCxnSpPr>
                  <p:nvPr/>
                </p:nvCxnSpPr>
                <p:spPr>
                  <a:xfrm>
                    <a:off x="3798841" y="2484720"/>
                    <a:ext cx="2068559" cy="1181044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Connector 33"/>
                <p:cNvCxnSpPr>
                  <a:stCxn id="38" idx="5"/>
                </p:cNvCxnSpPr>
                <p:nvPr/>
              </p:nvCxnSpPr>
              <p:spPr>
                <a:xfrm>
                  <a:off x="5932441" y="3698478"/>
                  <a:ext cx="11159" cy="170925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Right Triangle 18"/>
          <p:cNvSpPr/>
          <p:nvPr/>
        </p:nvSpPr>
        <p:spPr>
          <a:xfrm>
            <a:off x="3940354" y="2410866"/>
            <a:ext cx="2122987" cy="1181044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472950"/>
              </p:ext>
            </p:extLst>
          </p:nvPr>
        </p:nvGraphicFramePr>
        <p:xfrm>
          <a:off x="7581900" y="1379247"/>
          <a:ext cx="30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" name="Equation" r:id="rId12" imgW="152280" imgH="393480" progId="Equation.DSMT4">
                  <p:embed/>
                </p:oleObj>
              </mc:Choice>
              <mc:Fallback>
                <p:oleObj name="Equation" r:id="rId12" imgW="152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1900" y="1379247"/>
                        <a:ext cx="304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526774"/>
              </p:ext>
            </p:extLst>
          </p:nvPr>
        </p:nvGraphicFramePr>
        <p:xfrm>
          <a:off x="7386637" y="2351312"/>
          <a:ext cx="300039" cy="84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" name="Equation" r:id="rId14" imgW="139680" imgH="393480" progId="Equation.DSMT4">
                  <p:embed/>
                </p:oleObj>
              </mc:Choice>
              <mc:Fallback>
                <p:oleObj name="Equation" r:id="rId14" imgW="139680" imgH="393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637" y="2351312"/>
                        <a:ext cx="300039" cy="84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159987"/>
              </p:ext>
            </p:extLst>
          </p:nvPr>
        </p:nvGraphicFramePr>
        <p:xfrm>
          <a:off x="4806242" y="4064000"/>
          <a:ext cx="299155" cy="84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" name="Equation" r:id="rId16" imgW="139680" imgH="393480" progId="Equation.DSMT4">
                  <p:embed/>
                </p:oleObj>
              </mc:Choice>
              <mc:Fallback>
                <p:oleObj name="Equation" r:id="rId16" imgW="13968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242" y="4064000"/>
                        <a:ext cx="299155" cy="846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90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741 C -0.0033 -0.02315 -0.01875 -0.03171 -0.03194 -0.03704 C -0.03646 -0.03866 -0.04184 -0.03912 -0.04635 -0.04097 C -0.05781 -0.0456 -0.04305 -0.04259 -0.06094 -0.04491 C -0.06528 -0.04653 -0.06944 -0.04769 -0.07413 -0.04861 C -0.08524 -0.04838 -0.09653 -0.04792 -0.10764 -0.04745 C -0.12014 -0.04676 -0.14496 -0.04491 -0.14496 -0.04468 C -0.16267 -0.04097 -0.18194 -0.04167 -0.20017 -0.03958 C -0.21736 -0.03357 -0.23576 -0.02986 -0.25312 -0.02431 C -0.26597 -0.02014 -0.27847 -0.01435 -0.29149 -0.0125 C -0.29392 -0.01157 -0.29635 -0.01065 -0.29878 -0.00995 C -0.30156 -0.00903 -0.30712 -0.00741 -0.30712 -0.00718 C -0.31111 -0.00463 -0.31389 -0.00093 -0.31805 0.00162 C -0.32291 0.00949 -0.32309 0.01829 -0.32517 0.02755 C -0.32621 0.03171 -0.33107 0.03912 -0.33107 0.03935 C -0.33246 0.04815 -0.33229 0.04421 -0.33229 0.05093 " pathEditMode="relative" rAng="0" ptsTypes="fffffffffffffffA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49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90600"/>
          </a:xfrm>
        </p:spPr>
        <p:txBody>
          <a:bodyPr/>
          <a:lstStyle/>
          <a:p>
            <a:r>
              <a:rPr lang="en-US" sz="4800" dirty="0"/>
              <a:t>Example #2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24000"/>
            <a:ext cx="8153400" cy="167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b) Find the proportion of values higher than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996544" y="3001388"/>
            <a:ext cx="1" cy="24111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07292" y="3591910"/>
            <a:ext cx="1044890" cy="18206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323113" y="2974146"/>
            <a:ext cx="1197428" cy="468589"/>
          </a:xfrm>
          <a:custGeom>
            <a:avLst/>
            <a:gdLst>
              <a:gd name="connsiteX0" fmla="*/ 0 w 1197428"/>
              <a:gd name="connsiteY0" fmla="*/ 468589 h 468589"/>
              <a:gd name="connsiteX1" fmla="*/ 631371 w 1197428"/>
              <a:gd name="connsiteY1" fmla="*/ 503 h 468589"/>
              <a:gd name="connsiteX2" fmla="*/ 1197428 w 1197428"/>
              <a:gd name="connsiteY2" fmla="*/ 370617 h 468589"/>
              <a:gd name="connsiteX3" fmla="*/ 1197428 w 1197428"/>
              <a:gd name="connsiteY3" fmla="*/ 370617 h 46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428" h="468589">
                <a:moveTo>
                  <a:pt x="0" y="468589"/>
                </a:moveTo>
                <a:cubicBezTo>
                  <a:pt x="215900" y="242710"/>
                  <a:pt x="431800" y="16832"/>
                  <a:pt x="631371" y="503"/>
                </a:cubicBezTo>
                <a:cubicBezTo>
                  <a:pt x="830942" y="-15826"/>
                  <a:pt x="1197428" y="370617"/>
                  <a:pt x="1197428" y="370617"/>
                </a:cubicBezTo>
                <a:lnTo>
                  <a:pt x="1197428" y="370617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54246"/>
              </p:ext>
            </p:extLst>
          </p:nvPr>
        </p:nvGraphicFramePr>
        <p:xfrm>
          <a:off x="6705600" y="3113088"/>
          <a:ext cx="10398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0" name="Equation" r:id="rId4" imgW="622080" imgH="393480" progId="Equation.DSMT4">
                  <p:embed/>
                </p:oleObj>
              </mc:Choice>
              <mc:Fallback>
                <p:oleObj name="Equation" r:id="rId4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113088"/>
                        <a:ext cx="10398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2743200" y="5911334"/>
            <a:ext cx="3118758" cy="870466"/>
            <a:chOff x="3069769" y="5758934"/>
            <a:chExt cx="3118758" cy="870466"/>
          </a:xfrm>
        </p:grpSpPr>
        <p:sp>
          <p:nvSpPr>
            <p:cNvPr id="27" name="Rectangle 26"/>
            <p:cNvSpPr/>
            <p:nvPr/>
          </p:nvSpPr>
          <p:spPr>
            <a:xfrm>
              <a:off x="3069769" y="5758934"/>
              <a:ext cx="3118758" cy="87046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00400" y="5943600"/>
              <a:ext cx="2667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Answer: </a:t>
              </a: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8059496"/>
                </p:ext>
              </p:extLst>
            </p:nvPr>
          </p:nvGraphicFramePr>
          <p:xfrm>
            <a:off x="4385807" y="5802313"/>
            <a:ext cx="1597025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1" name="Equation" r:id="rId6" imgW="838080" imgH="393480" progId="Equation.DSMT4">
                    <p:embed/>
                  </p:oleObj>
                </mc:Choice>
                <mc:Fallback>
                  <p:oleObj name="Equation" r:id="rId6" imgW="8380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5807" y="5802313"/>
                          <a:ext cx="1597025" cy="749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oup 27"/>
          <p:cNvGrpSpPr/>
          <p:nvPr/>
        </p:nvGrpSpPr>
        <p:grpSpPr>
          <a:xfrm>
            <a:off x="1371600" y="2059746"/>
            <a:ext cx="5910941" cy="3885027"/>
            <a:chOff x="1251859" y="2133600"/>
            <a:chExt cx="5910941" cy="3885027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5810250" y="5505450"/>
              <a:ext cx="2667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1251859" y="2133600"/>
              <a:ext cx="5910941" cy="3885027"/>
              <a:chOff x="1251859" y="2133600"/>
              <a:chExt cx="5910941" cy="3885027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3676649" y="5505450"/>
                <a:ext cx="2667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>
                <a:off x="1251859" y="2133600"/>
                <a:ext cx="5910941" cy="3885027"/>
                <a:chOff x="1251859" y="2133600"/>
                <a:chExt cx="5910941" cy="3885027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1251859" y="2133600"/>
                  <a:ext cx="5910941" cy="3885027"/>
                  <a:chOff x="1251859" y="2133600"/>
                  <a:chExt cx="5910941" cy="3885027"/>
                </a:xfrm>
              </p:grpSpPr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1251859" y="2133600"/>
                    <a:ext cx="5910941" cy="3885027"/>
                    <a:chOff x="1251859" y="2133600"/>
                    <a:chExt cx="5910941" cy="3885027"/>
                  </a:xfrm>
                </p:grpSpPr>
                <p:grpSp>
                  <p:nvGrpSpPr>
                    <p:cNvPr id="41" name="Group 40"/>
                    <p:cNvGrpSpPr/>
                    <p:nvPr/>
                  </p:nvGrpSpPr>
                  <p:grpSpPr>
                    <a:xfrm>
                      <a:off x="1251859" y="2209800"/>
                      <a:ext cx="5910941" cy="3766458"/>
                      <a:chOff x="1251859" y="2209800"/>
                      <a:chExt cx="5910941" cy="3766458"/>
                    </a:xfrm>
                  </p:grpSpPr>
                  <p:cxnSp>
                    <p:nvCxnSpPr>
                      <p:cNvPr id="49" name="Straight Arrow Connector 48"/>
                      <p:cNvCxnSpPr/>
                      <p:nvPr/>
                    </p:nvCxnSpPr>
                    <p:spPr>
                      <a:xfrm>
                        <a:off x="1676400" y="5486400"/>
                        <a:ext cx="5486400" cy="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0" name="TextBox 49"/>
                      <p:cNvSpPr txBox="1"/>
                      <p:nvPr/>
                    </p:nvSpPr>
                    <p:spPr>
                      <a:xfrm>
                        <a:off x="1524000" y="5574268"/>
                        <a:ext cx="5334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51" name="TextBox 50"/>
                      <p:cNvSpPr txBox="1"/>
                      <p:nvPr/>
                    </p:nvSpPr>
                    <p:spPr>
                      <a:xfrm>
                        <a:off x="5802086" y="5606926"/>
                        <a:ext cx="5334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  <p:cxnSp>
                    <p:nvCxnSpPr>
                      <p:cNvPr id="52" name="Straight Arrow Connector 51"/>
                      <p:cNvCxnSpPr/>
                      <p:nvPr/>
                    </p:nvCxnSpPr>
                    <p:spPr>
                      <a:xfrm flipV="1">
                        <a:off x="1676400" y="2209800"/>
                        <a:ext cx="0" cy="32766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aphicFrame>
                    <p:nvGraphicFramePr>
                      <p:cNvPr id="53" name="Object 52"/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880612302"/>
                          </p:ext>
                        </p:extLst>
                      </p:nvPr>
                    </p:nvGraphicFramePr>
                    <p:xfrm>
                      <a:off x="1251859" y="3368875"/>
                      <a:ext cx="227602" cy="593523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9552" name="Equation" r:id="rId8" imgW="152280" imgH="393480" progId="Equation.DSMT4">
                              <p:embed/>
                            </p:oleObj>
                          </mc:Choice>
                          <mc:Fallback>
                            <p:oleObj name="Equation" r:id="rId8" imgW="152280" imgH="393480" progId="Equation.DSMT4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/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251859" y="3368875"/>
                                    <a:ext cx="227602" cy="59352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3668484" y="5649295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½ </a:t>
                      </a:r>
                    </a:p>
                  </p:txBody>
                </p:sp>
                <p:graphicFrame>
                  <p:nvGraphicFramePr>
                    <p:cNvPr id="43" name="Object 42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142736023"/>
                        </p:ext>
                      </p:extLst>
                    </p:nvPr>
                  </p:nvGraphicFramePr>
                  <p:xfrm>
                    <a:off x="1290233" y="2133600"/>
                    <a:ext cx="233767" cy="6096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9553" name="Equation" r:id="rId10" imgW="152280" imgH="393480" progId="Equation.DSMT4">
                            <p:embed/>
                          </p:oleObj>
                        </mc:Choice>
                        <mc:Fallback>
                          <p:oleObj name="Equation" r:id="rId10" imgW="152280" imgH="393480" progId="Equation.DSMT4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1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290233" y="2133600"/>
                                  <a:ext cx="233767" cy="60960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1556658" y="48768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1562100" y="42672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>
                      <a:off x="1562100" y="36576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1562100" y="30480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1562100" y="24384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6" name="Oval 35"/>
                  <p:cNvSpPr/>
                  <p:nvPr/>
                </p:nvSpPr>
                <p:spPr>
                  <a:xfrm>
                    <a:off x="1643742" y="3614058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3733800" y="2405742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5867400" y="3619500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9" name="Straight Connector 38"/>
                  <p:cNvCxnSpPr>
                    <a:stCxn id="36" idx="6"/>
                    <a:endCxn id="37" idx="3"/>
                  </p:cNvCxnSpPr>
                  <p:nvPr/>
                </p:nvCxnSpPr>
                <p:spPr>
                  <a:xfrm flipV="1">
                    <a:off x="1719942" y="2484720"/>
                    <a:ext cx="2025017" cy="117560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>
                    <a:stCxn id="37" idx="5"/>
                    <a:endCxn id="38" idx="2"/>
                  </p:cNvCxnSpPr>
                  <p:nvPr/>
                </p:nvCxnSpPr>
                <p:spPr>
                  <a:xfrm>
                    <a:off x="3798841" y="2484720"/>
                    <a:ext cx="2068559" cy="1181044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Connector 33"/>
                <p:cNvCxnSpPr>
                  <a:stCxn id="38" idx="5"/>
                </p:cNvCxnSpPr>
                <p:nvPr/>
              </p:nvCxnSpPr>
              <p:spPr>
                <a:xfrm>
                  <a:off x="5932441" y="3698478"/>
                  <a:ext cx="11159" cy="170925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Right Triangle 18"/>
          <p:cNvSpPr/>
          <p:nvPr/>
        </p:nvSpPr>
        <p:spPr>
          <a:xfrm>
            <a:off x="5007292" y="3001388"/>
            <a:ext cx="1034279" cy="62323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372500"/>
              </p:ext>
            </p:extLst>
          </p:nvPr>
        </p:nvGraphicFramePr>
        <p:xfrm>
          <a:off x="7815865" y="3124200"/>
          <a:ext cx="337535" cy="620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Equation" r:id="rId12" imgW="215640" imgH="393480" progId="Equation.DSMT4">
                  <p:embed/>
                </p:oleObj>
              </mc:Choice>
              <mc:Fallback>
                <p:oleObj name="Equation" r:id="rId12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865" y="3124200"/>
                        <a:ext cx="337535" cy="620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90084"/>
              </p:ext>
            </p:extLst>
          </p:nvPr>
        </p:nvGraphicFramePr>
        <p:xfrm>
          <a:off x="5353401" y="4191000"/>
          <a:ext cx="361599" cy="700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Equation" r:id="rId14" imgW="203040" imgH="393480" progId="Equation.DSMT4">
                  <p:embed/>
                </p:oleObj>
              </mc:Choice>
              <mc:Fallback>
                <p:oleObj name="Equation" r:id="rId14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401" y="4191000"/>
                        <a:ext cx="361599" cy="700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4876800" y="5574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¾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67605"/>
              </p:ext>
            </p:extLst>
          </p:nvPr>
        </p:nvGraphicFramePr>
        <p:xfrm>
          <a:off x="7598230" y="1426027"/>
          <a:ext cx="30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Equation" r:id="rId16" imgW="152280" imgH="393480" progId="Equation.DSMT4">
                  <p:embed/>
                </p:oleObj>
              </mc:Choice>
              <mc:Fallback>
                <p:oleObj name="Equation" r:id="rId16" imgW="1522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8230" y="1426027"/>
                        <a:ext cx="304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419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0.06782 C -0.01007 -0.07939 -0.02378 -0.08773 -0.03524 -0.09097 C -0.03906 -0.09259 -0.04375 -0.09259 -0.04792 -0.09421 C -0.05781 -0.09745 -0.04479 -0.09583 -0.06076 -0.09745 C -0.06441 -0.09907 -0.06788 -0.09907 -0.07222 -0.10069 C -0.08177 -0.09907 -0.09167 -0.09907 -0.10156 -0.09907 C -0.1125 -0.09907 -0.13403 -0.09745 -0.13403 -0.09907 C -0.14983 -0.09421 -0.16649 -0.09421 -0.18264 -0.09259 C -0.19757 -0.08773 -0.21354 -0.08588 -0.22882 -0.08101 C -0.2401 -0.07777 -0.25104 -0.07268 -0.2625 -0.07106 C -0.26458 -0.07106 -0.26684 -0.07106 -0.26875 -0.06944 C -0.27135 -0.06944 -0.27621 -0.06782 -0.27621 -0.06944 C -0.27986 -0.06597 -0.28212 -0.06273 -0.28594 -0.06111 C -0.2901 -0.05463 -0.29028 -0.04791 -0.29201 -0.0412 C -0.29271 -0.03796 -0.29722 -0.03125 -0.29722 -0.0331 C -0.29809 -0.02476 -0.29809 -0.028 -0.29809 -0.02291 " pathEditMode="relative" rAng="0" ptsTypes="fffffffffffffff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19" grpId="0" animBg="1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</p:spPr>
        <p:txBody>
          <a:bodyPr/>
          <a:lstStyle/>
          <a:p>
            <a:r>
              <a:rPr lang="en-US" sz="4800" dirty="0" smtClean="0"/>
              <a:t>Example #3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8153400" cy="1828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066800"/>
            <a:ext cx="8610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/>
              <a:t>Consider the density curve starting at the origin bounded by the line </a:t>
            </a:r>
            <a:r>
              <a:rPr lang="en-US" sz="2400" i="1" dirty="0"/>
              <a:t>y</a:t>
            </a:r>
            <a:r>
              <a:rPr lang="en-US" sz="2400" dirty="0"/>
              <a:t> = 2</a:t>
            </a:r>
            <a:r>
              <a:rPr lang="en-US" sz="2400" i="1" dirty="0"/>
              <a:t>x.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971550" lvl="1" indent="-514350">
              <a:buAutoNum type="alphaLcParenR"/>
            </a:pPr>
            <a:r>
              <a:rPr lang="en-US" sz="2400" dirty="0"/>
              <a:t>At what point would the line need to stop in order for it to be a valid density curve?</a:t>
            </a:r>
          </a:p>
          <a:p>
            <a:pPr marL="971550" lvl="1" indent="-514350">
              <a:buAutoNum type="alphaLcParenR"/>
            </a:pPr>
            <a:r>
              <a:rPr lang="en-US" sz="2400" dirty="0"/>
              <a:t>What proportion of data is above 1?</a:t>
            </a:r>
          </a:p>
          <a:p>
            <a:pPr marL="971550" lvl="1" indent="-514350">
              <a:buAutoNum type="alphaLcParenR"/>
            </a:pPr>
            <a:r>
              <a:rPr lang="en-US" sz="2400" dirty="0"/>
              <a:t>What proportion of data is below 0.25?</a:t>
            </a:r>
          </a:p>
          <a:p>
            <a:pPr marL="971550" lvl="1" indent="-514350">
              <a:buAutoNum type="alphaLcParenR"/>
            </a:pPr>
            <a:r>
              <a:rPr lang="en-US" sz="2400" dirty="0"/>
              <a:t>What proportion of data is above 0.75?</a:t>
            </a:r>
          </a:p>
        </p:txBody>
      </p:sp>
    </p:spTree>
    <p:extLst>
      <p:ext uri="{BB962C8B-B14F-4D97-AF65-F5344CB8AC3E}">
        <p14:creationId xmlns:p14="http://schemas.microsoft.com/office/powerpoint/2010/main" val="1657853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</p:spPr>
        <p:txBody>
          <a:bodyPr/>
          <a:lstStyle/>
          <a:p>
            <a:r>
              <a:rPr lang="en-US" sz="4800" dirty="0" smtClean="0"/>
              <a:t>Example #3 Solution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428"/>
            <a:ext cx="8153400" cy="1828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066800"/>
            <a:ext cx="87630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971550" lvl="1" indent="-514350">
              <a:buAutoNum type="alphaLcParenR"/>
            </a:pPr>
            <a:r>
              <a:rPr lang="en-US" sz="2400" dirty="0"/>
              <a:t>The line would need to stop at (1, 2) for the area underneath the curve to be 1.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45412" y="2209800"/>
            <a:ext cx="2022075" cy="3213631"/>
            <a:chOff x="645412" y="2209800"/>
            <a:chExt cx="2022075" cy="3213631"/>
          </a:xfrm>
        </p:grpSpPr>
        <p:grpSp>
          <p:nvGrpSpPr>
            <p:cNvPr id="6" name="Group 5"/>
            <p:cNvGrpSpPr/>
            <p:nvPr/>
          </p:nvGrpSpPr>
          <p:grpSpPr>
            <a:xfrm>
              <a:off x="645412" y="2209800"/>
              <a:ext cx="2022075" cy="3213631"/>
              <a:chOff x="441325" y="2642101"/>
              <a:chExt cx="2022075" cy="3213631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41325" y="2642101"/>
                <a:ext cx="2022075" cy="2691899"/>
                <a:chOff x="1257901" y="1232777"/>
                <a:chExt cx="4347287" cy="4710823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1676401" y="5486400"/>
                  <a:ext cx="3928787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1524000" y="55742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0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4288966" y="5530334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1676401" y="1232777"/>
                  <a:ext cx="0" cy="4253625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676401" y="2032877"/>
                  <a:ext cx="2944799" cy="3453527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23" name="Object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726013"/>
                    </p:ext>
                  </p:extLst>
                </p:nvPr>
              </p:nvGraphicFramePr>
              <p:xfrm>
                <a:off x="1257901" y="1899527"/>
                <a:ext cx="238909" cy="3139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383" name="Equation" r:id="rId4" imgW="126720" imgH="164880" progId="Equation.DSMT4">
                        <p:embed/>
                      </p:oleObj>
                    </mc:Choice>
                    <mc:Fallback>
                      <p:oleObj name="Equation" r:id="rId4" imgW="126720" imgH="1648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57901" y="1899527"/>
                              <a:ext cx="238909" cy="3139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24" name="Straight Connector 23"/>
                <p:cNvCxnSpPr/>
                <p:nvPr/>
              </p:nvCxnSpPr>
              <p:spPr>
                <a:xfrm>
                  <a:off x="4621200" y="2032877"/>
                  <a:ext cx="10887" cy="3475489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TextBox 3"/>
              <p:cNvSpPr txBox="1"/>
              <p:nvPr/>
            </p:nvSpPr>
            <p:spPr>
              <a:xfrm>
                <a:off x="457200" y="5486400"/>
                <a:ext cx="200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b) Area = 0 </a:t>
                </a:r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 rot="5400000">
              <a:off x="832758" y="2618013"/>
              <a:ext cx="0" cy="1415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616725" y="2209800"/>
            <a:ext cx="2022075" cy="2763524"/>
            <a:chOff x="645412" y="2209800"/>
            <a:chExt cx="2022075" cy="2763524"/>
          </a:xfrm>
        </p:grpSpPr>
        <p:grpSp>
          <p:nvGrpSpPr>
            <p:cNvPr id="75" name="Group 74"/>
            <p:cNvGrpSpPr/>
            <p:nvPr/>
          </p:nvGrpSpPr>
          <p:grpSpPr>
            <a:xfrm>
              <a:off x="645412" y="2209800"/>
              <a:ext cx="2022075" cy="2763524"/>
              <a:chOff x="441325" y="2642101"/>
              <a:chExt cx="2022075" cy="2763524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441325" y="2642101"/>
                <a:ext cx="2022075" cy="2691899"/>
                <a:chOff x="1257901" y="1232777"/>
                <a:chExt cx="4347287" cy="4710823"/>
              </a:xfrm>
            </p:grpSpPr>
            <p:cxnSp>
              <p:nvCxnSpPr>
                <p:cNvPr id="81" name="Straight Arrow Connector 80"/>
                <p:cNvCxnSpPr/>
                <p:nvPr/>
              </p:nvCxnSpPr>
              <p:spPr>
                <a:xfrm>
                  <a:off x="1676401" y="5486400"/>
                  <a:ext cx="3928787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TextBox 81"/>
                <p:cNvSpPr txBox="1"/>
                <p:nvPr/>
              </p:nvSpPr>
              <p:spPr>
                <a:xfrm>
                  <a:off x="1524000" y="55742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0</a:t>
                  </a: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4288966" y="5530334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  <p:cxnSp>
              <p:nvCxnSpPr>
                <p:cNvPr id="84" name="Straight Arrow Connector 83"/>
                <p:cNvCxnSpPr/>
                <p:nvPr/>
              </p:nvCxnSpPr>
              <p:spPr>
                <a:xfrm flipV="1">
                  <a:off x="1676401" y="1232777"/>
                  <a:ext cx="0" cy="4253625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1676401" y="2032877"/>
                  <a:ext cx="2944799" cy="3453527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86" name="Object 8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00068515"/>
                    </p:ext>
                  </p:extLst>
                </p:nvPr>
              </p:nvGraphicFramePr>
              <p:xfrm>
                <a:off x="1257901" y="1899527"/>
                <a:ext cx="238909" cy="3139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384" name="Equation" r:id="rId6" imgW="126720" imgH="164880" progId="Equation.DSMT4">
                        <p:embed/>
                      </p:oleObj>
                    </mc:Choice>
                    <mc:Fallback>
                      <p:oleObj name="Equation" r:id="rId6" imgW="126720" imgH="1648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57901" y="1899527"/>
                              <a:ext cx="238909" cy="3139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87" name="Straight Connector 86"/>
                <p:cNvCxnSpPr/>
                <p:nvPr/>
              </p:nvCxnSpPr>
              <p:spPr>
                <a:xfrm>
                  <a:off x="4621200" y="2032877"/>
                  <a:ext cx="10887" cy="3475489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9" name="TextBox 78"/>
              <p:cNvSpPr txBox="1"/>
              <p:nvPr/>
            </p:nvSpPr>
            <p:spPr>
              <a:xfrm flipH="1">
                <a:off x="863200" y="5097848"/>
                <a:ext cx="5176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.25</a:t>
                </a:r>
              </a:p>
            </p:txBody>
          </p:sp>
        </p:grpSp>
        <p:cxnSp>
          <p:nvCxnSpPr>
            <p:cNvPr id="76" name="Straight Connector 75"/>
            <p:cNvCxnSpPr/>
            <p:nvPr/>
          </p:nvCxnSpPr>
          <p:spPr>
            <a:xfrm>
              <a:off x="1263231" y="4572000"/>
              <a:ext cx="0" cy="1415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832758" y="2618013"/>
              <a:ext cx="0" cy="1415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664725" y="2209800"/>
            <a:ext cx="2022075" cy="2763524"/>
            <a:chOff x="645412" y="2209800"/>
            <a:chExt cx="2022075" cy="2763524"/>
          </a:xfrm>
        </p:grpSpPr>
        <p:grpSp>
          <p:nvGrpSpPr>
            <p:cNvPr id="89" name="Group 88"/>
            <p:cNvGrpSpPr/>
            <p:nvPr/>
          </p:nvGrpSpPr>
          <p:grpSpPr>
            <a:xfrm>
              <a:off x="645412" y="2209800"/>
              <a:ext cx="2022075" cy="2763524"/>
              <a:chOff x="441325" y="2642101"/>
              <a:chExt cx="2022075" cy="2763524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441325" y="2642101"/>
                <a:ext cx="2022075" cy="2691899"/>
                <a:chOff x="1257901" y="1232777"/>
                <a:chExt cx="4347287" cy="4710823"/>
              </a:xfrm>
            </p:grpSpPr>
            <p:cxnSp>
              <p:nvCxnSpPr>
                <p:cNvPr id="95" name="Straight Arrow Connector 94"/>
                <p:cNvCxnSpPr/>
                <p:nvPr/>
              </p:nvCxnSpPr>
              <p:spPr>
                <a:xfrm>
                  <a:off x="1676401" y="5486400"/>
                  <a:ext cx="3928787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TextBox 95"/>
                <p:cNvSpPr txBox="1"/>
                <p:nvPr/>
              </p:nvSpPr>
              <p:spPr>
                <a:xfrm>
                  <a:off x="1524000" y="55742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0</a:t>
                  </a: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288966" y="5530334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  <p:cxnSp>
              <p:nvCxnSpPr>
                <p:cNvPr id="98" name="Straight Arrow Connector 97"/>
                <p:cNvCxnSpPr/>
                <p:nvPr/>
              </p:nvCxnSpPr>
              <p:spPr>
                <a:xfrm flipV="1">
                  <a:off x="1676401" y="1232777"/>
                  <a:ext cx="0" cy="4253625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V="1">
                  <a:off x="1676401" y="2032877"/>
                  <a:ext cx="2944799" cy="3453527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00" name="Object 9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00068515"/>
                    </p:ext>
                  </p:extLst>
                </p:nvPr>
              </p:nvGraphicFramePr>
              <p:xfrm>
                <a:off x="1257901" y="1899527"/>
                <a:ext cx="238909" cy="3139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385" name="Equation" r:id="rId7" imgW="126720" imgH="164880" progId="Equation.DSMT4">
                        <p:embed/>
                      </p:oleObj>
                    </mc:Choice>
                    <mc:Fallback>
                      <p:oleObj name="Equation" r:id="rId7" imgW="126720" imgH="1648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57901" y="1899527"/>
                              <a:ext cx="238909" cy="3139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4621200" y="2032877"/>
                  <a:ext cx="10887" cy="3475489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TextBox 92"/>
              <p:cNvSpPr txBox="1"/>
              <p:nvPr/>
            </p:nvSpPr>
            <p:spPr>
              <a:xfrm flipH="1">
                <a:off x="1411834" y="5097848"/>
                <a:ext cx="5176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.75</a:t>
                </a:r>
              </a:p>
            </p:txBody>
          </p:sp>
        </p:grpSp>
        <p:cxnSp>
          <p:nvCxnSpPr>
            <p:cNvPr id="90" name="Straight Connector 89"/>
            <p:cNvCxnSpPr/>
            <p:nvPr/>
          </p:nvCxnSpPr>
          <p:spPr>
            <a:xfrm>
              <a:off x="1839686" y="4572000"/>
              <a:ext cx="0" cy="1415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>
              <a:off x="832758" y="2618013"/>
              <a:ext cx="0" cy="14151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>
            <a:off x="4229478" y="4114800"/>
            <a:ext cx="5064" cy="53819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ight Triangle 103"/>
          <p:cNvSpPr/>
          <p:nvPr/>
        </p:nvSpPr>
        <p:spPr>
          <a:xfrm flipH="1">
            <a:off x="3821004" y="4093028"/>
            <a:ext cx="402652" cy="52564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791728"/>
              </p:ext>
            </p:extLst>
          </p:nvPr>
        </p:nvGraphicFramePr>
        <p:xfrm>
          <a:off x="4947740" y="2362200"/>
          <a:ext cx="69106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8" imgW="444240" imgH="203040" progId="Equation.DSMT4">
                  <p:embed/>
                </p:oleObj>
              </mc:Choice>
              <mc:Fallback>
                <p:oleObj name="Equation" r:id="rId8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47740" y="2362200"/>
                        <a:ext cx="691060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6" name="Straight Connector 105"/>
          <p:cNvCxnSpPr/>
          <p:nvPr/>
        </p:nvCxnSpPr>
        <p:spPr>
          <a:xfrm rot="5400000">
            <a:off x="3804558" y="4044042"/>
            <a:ext cx="0" cy="1415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773730"/>
              </p:ext>
            </p:extLst>
          </p:nvPr>
        </p:nvGraphicFramePr>
        <p:xfrm>
          <a:off x="3272521" y="3975100"/>
          <a:ext cx="3556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10" imgW="228600" imgH="177480" progId="Equation.DSMT4">
                  <p:embed/>
                </p:oleObj>
              </mc:Choice>
              <mc:Fallback>
                <p:oleObj name="Equation" r:id="rId10" imgW="228600" imgH="177480" progId="Equation.DSMT4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2521" y="3975100"/>
                        <a:ext cx="35560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739893"/>
              </p:ext>
            </p:extLst>
          </p:nvPr>
        </p:nvGraphicFramePr>
        <p:xfrm>
          <a:off x="3124200" y="4976812"/>
          <a:ext cx="296481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12" imgW="1765080" imgH="393480" progId="Equation.DSMT4">
                  <p:embed/>
                </p:oleObj>
              </mc:Choice>
              <mc:Fallback>
                <p:oleObj name="Equation" r:id="rId12" imgW="1765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24200" y="4976812"/>
                        <a:ext cx="2964813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9" name="Straight Connector 108"/>
          <p:cNvCxnSpPr/>
          <p:nvPr/>
        </p:nvCxnSpPr>
        <p:spPr>
          <a:xfrm flipH="1">
            <a:off x="7864551" y="3276600"/>
            <a:ext cx="14760" cy="133285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7879311" y="3200400"/>
            <a:ext cx="349802" cy="14400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ight Triangle 113"/>
          <p:cNvSpPr/>
          <p:nvPr/>
        </p:nvSpPr>
        <p:spPr>
          <a:xfrm flipH="1">
            <a:off x="7858997" y="2688770"/>
            <a:ext cx="375179" cy="567622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rot="5400000">
            <a:off x="6852558" y="3162301"/>
            <a:ext cx="0" cy="1415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898894"/>
              </p:ext>
            </p:extLst>
          </p:nvPr>
        </p:nvGraphicFramePr>
        <p:xfrm>
          <a:off x="6348413" y="3101975"/>
          <a:ext cx="3365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14" imgW="215640" imgH="177480" progId="Equation.DSMT4">
                  <p:embed/>
                </p:oleObj>
              </mc:Choice>
              <mc:Fallback>
                <p:oleObj name="Equation" r:id="rId14" imgW="215640" imgH="177480" progId="Equation.DSMT4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413" y="3101975"/>
                        <a:ext cx="3365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650955"/>
              </p:ext>
            </p:extLst>
          </p:nvPr>
        </p:nvGraphicFramePr>
        <p:xfrm>
          <a:off x="6324600" y="4984750"/>
          <a:ext cx="28368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16" imgW="1688760" imgH="660240" progId="Equation.DSMT4">
                  <p:embed/>
                </p:oleObj>
              </mc:Choice>
              <mc:Fallback>
                <p:oleObj name="Equation" r:id="rId16" imgW="1688760" imgH="660240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984750"/>
                        <a:ext cx="283686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6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13" grpId="0" animBg="1"/>
      <p:bldP spid="1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After this lesson you should be able to…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Draw a non-uniform density curve to represent a situation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Use a non-uniform density curve to answer questions about proportions of data.</a:t>
            </a:r>
          </a:p>
          <a:p>
            <a:pPr lvl="2"/>
            <a:endParaRPr lang="en-US" sz="2800" dirty="0"/>
          </a:p>
          <a:p>
            <a:pPr lvl="2"/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8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90600"/>
          </a:xfrm>
        </p:spPr>
        <p:txBody>
          <a:bodyPr/>
          <a:lstStyle/>
          <a:p>
            <a:r>
              <a:rPr lang="en-US" sz="4800" dirty="0"/>
              <a:t>Example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5029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Font typeface="Courier New" pitchFamily="49" charset="0"/>
              <a:buNone/>
            </a:pPr>
            <a:r>
              <a:rPr lang="en-US" sz="2800" dirty="0"/>
              <a:t>A density curve consists of line segments connecting the points (0, 0), (1, 1) and (2,0).</a:t>
            </a:r>
          </a:p>
          <a:p>
            <a:pPr marL="457200" lvl="1" indent="0">
              <a:buFont typeface="Courier New" pitchFamily="49" charset="0"/>
              <a:buNone/>
            </a:pPr>
            <a:endParaRPr lang="en-US" sz="2800" dirty="0"/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/>
              <a:t>Draw the density curve</a:t>
            </a: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/>
              <a:t>Verify is it a valid density curve</a:t>
            </a: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/>
              <a:t>Find the proportion of values that are higher than 1</a:t>
            </a:r>
          </a:p>
        </p:txBody>
      </p:sp>
    </p:spTree>
    <p:extLst>
      <p:ext uri="{BB962C8B-B14F-4D97-AF65-F5344CB8AC3E}">
        <p14:creationId xmlns:p14="http://schemas.microsoft.com/office/powerpoint/2010/main" val="418215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90600"/>
          </a:xfrm>
        </p:spPr>
        <p:txBody>
          <a:bodyPr/>
          <a:lstStyle/>
          <a:p>
            <a:r>
              <a:rPr lang="en-US" sz="4800" dirty="0"/>
              <a:t>Example #1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167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382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/>
              <a:t>A density curve consists of line segments connecting the points (0, 0), (1, 1) and (</a:t>
            </a:r>
            <a:r>
              <a:rPr lang="en-US" sz="2400" dirty="0" smtClean="0"/>
              <a:t>2,0)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54864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54864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55303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139544" y="5377544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76400" y="2743200"/>
            <a:ext cx="0" cy="2743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676400" y="3842655"/>
            <a:ext cx="2220686" cy="16437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145661"/>
              </p:ext>
            </p:extLst>
          </p:nvPr>
        </p:nvGraphicFramePr>
        <p:xfrm>
          <a:off x="1287463" y="3729038"/>
          <a:ext cx="1682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4" imgW="88560" imgH="164880" progId="Equation.DSMT4">
                  <p:embed/>
                </p:oleObj>
              </mc:Choice>
              <mc:Fallback>
                <p:oleObj name="Equation" r:id="rId4" imgW="8856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3729038"/>
                        <a:ext cx="1682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7338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886200" y="5366656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929469" y="3861764"/>
            <a:ext cx="2199187" cy="1605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632856" y="5448300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64428" y="3804558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06884" y="5434694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1698367" y="3755377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7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5" grpId="0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90600"/>
          </a:xfrm>
        </p:spPr>
        <p:txBody>
          <a:bodyPr/>
          <a:lstStyle/>
          <a:p>
            <a:r>
              <a:rPr lang="en-US" sz="4800" dirty="0"/>
              <a:t>Example #1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167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153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2400" dirty="0"/>
              <a:t>b) Verify is it a valid density curve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54864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54864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55303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139544" y="5377544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76400" y="2743200"/>
            <a:ext cx="0" cy="2743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676400" y="3842655"/>
            <a:ext cx="2220686" cy="16437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039935"/>
              </p:ext>
            </p:extLst>
          </p:nvPr>
        </p:nvGraphicFramePr>
        <p:xfrm>
          <a:off x="1287463" y="3729038"/>
          <a:ext cx="1682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4" imgW="88560" imgH="164880" progId="Equation.DSMT4">
                  <p:embed/>
                </p:oleObj>
              </mc:Choice>
              <mc:Fallback>
                <p:oleObj name="Equation" r:id="rId4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3729038"/>
                        <a:ext cx="1682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7338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886200" y="5366656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929469" y="3861764"/>
            <a:ext cx="2199187" cy="1605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632856" y="5448300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64428" y="3804558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06884" y="5434694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1698367" y="3755377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19800" y="259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Area = 1?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97086" y="3861764"/>
            <a:ext cx="0" cy="15459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150083"/>
              </p:ext>
            </p:extLst>
          </p:nvPr>
        </p:nvGraphicFramePr>
        <p:xfrm>
          <a:off x="5604594" y="3742531"/>
          <a:ext cx="108078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04594" y="3742531"/>
                        <a:ext cx="1080780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085959"/>
              </p:ext>
            </p:extLst>
          </p:nvPr>
        </p:nvGraphicFramePr>
        <p:xfrm>
          <a:off x="6643688" y="3733800"/>
          <a:ext cx="1176337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8" imgW="622080" imgH="393480" progId="Equation.DSMT4">
                  <p:embed/>
                </p:oleObj>
              </mc:Choice>
              <mc:Fallback>
                <p:oleObj name="Equation" r:id="rId8" imgW="6220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3733800"/>
                        <a:ext cx="1176337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387872"/>
              </p:ext>
            </p:extLst>
          </p:nvPr>
        </p:nvGraphicFramePr>
        <p:xfrm>
          <a:off x="7862425" y="3918858"/>
          <a:ext cx="4079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10" imgW="215640" imgH="164880" progId="Equation.DSMT4">
                  <p:embed/>
                </p:oleObj>
              </mc:Choice>
              <mc:Fallback>
                <p:oleObj name="Equation" r:id="rId10" imgW="21564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2425" y="3918858"/>
                        <a:ext cx="407987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279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90600"/>
          </a:xfrm>
        </p:spPr>
        <p:txBody>
          <a:bodyPr/>
          <a:lstStyle/>
          <a:p>
            <a:r>
              <a:rPr lang="en-US" sz="4800" dirty="0"/>
              <a:t>Example #1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167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524000"/>
            <a:ext cx="8686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/>
              <a:t>c) Find the proportion of values that are higher than 1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5486400"/>
            <a:ext cx="5486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54864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55303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139544" y="5377544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76400" y="2743200"/>
            <a:ext cx="0" cy="2743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676400" y="3842655"/>
            <a:ext cx="2220686" cy="16437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526"/>
              </p:ext>
            </p:extLst>
          </p:nvPr>
        </p:nvGraphicFramePr>
        <p:xfrm>
          <a:off x="1287463" y="3729038"/>
          <a:ext cx="1682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quation" r:id="rId4" imgW="88560" imgH="164880" progId="Equation.DSMT4">
                  <p:embed/>
                </p:oleObj>
              </mc:Choice>
              <mc:Fallback>
                <p:oleObj name="Equation" r:id="rId4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3729038"/>
                        <a:ext cx="1682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7338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886200" y="5366656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929469" y="3861764"/>
            <a:ext cx="2199187" cy="1605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632856" y="5448300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64428" y="3804558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06884" y="5434694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1698367" y="3755377"/>
            <a:ext cx="0" cy="196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97086" y="3861764"/>
            <a:ext cx="0" cy="15459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547507"/>
              </p:ext>
            </p:extLst>
          </p:nvPr>
        </p:nvGraphicFramePr>
        <p:xfrm>
          <a:off x="5604594" y="3742531"/>
          <a:ext cx="108078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04594" y="3742531"/>
                        <a:ext cx="1080780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035442"/>
              </p:ext>
            </p:extLst>
          </p:nvPr>
        </p:nvGraphicFramePr>
        <p:xfrm>
          <a:off x="6667500" y="3733800"/>
          <a:ext cx="112871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8" imgW="596880" imgH="393480" progId="Equation.DSMT4">
                  <p:embed/>
                </p:oleObj>
              </mc:Choice>
              <mc:Fallback>
                <p:oleObj name="Equation" r:id="rId8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3733800"/>
                        <a:ext cx="112871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130588"/>
              </p:ext>
            </p:extLst>
          </p:nvPr>
        </p:nvGraphicFramePr>
        <p:xfrm>
          <a:off x="7815263" y="3703638"/>
          <a:ext cx="5048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10" imgW="266400" imgH="393480" progId="Equation.DSMT4">
                  <p:embed/>
                </p:oleObj>
              </mc:Choice>
              <mc:Fallback>
                <p:oleObj name="Equation" r:id="rId10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263" y="3703638"/>
                        <a:ext cx="5048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3875314" y="3980877"/>
            <a:ext cx="2079172" cy="1456278"/>
          </a:xfrm>
          <a:custGeom>
            <a:avLst/>
            <a:gdLst>
              <a:gd name="connsiteX0" fmla="*/ 108857 w 2079172"/>
              <a:gd name="connsiteY0" fmla="*/ 101266 h 1456278"/>
              <a:gd name="connsiteX1" fmla="*/ 195943 w 2079172"/>
              <a:gd name="connsiteY1" fmla="*/ 166580 h 1456278"/>
              <a:gd name="connsiteX2" fmla="*/ 283029 w 2079172"/>
              <a:gd name="connsiteY2" fmla="*/ 188352 h 1456278"/>
              <a:gd name="connsiteX3" fmla="*/ 261257 w 2079172"/>
              <a:gd name="connsiteY3" fmla="*/ 210123 h 1456278"/>
              <a:gd name="connsiteX4" fmla="*/ 217715 w 2079172"/>
              <a:gd name="connsiteY4" fmla="*/ 221009 h 1456278"/>
              <a:gd name="connsiteX5" fmla="*/ 185057 w 2079172"/>
              <a:gd name="connsiteY5" fmla="*/ 231894 h 1456278"/>
              <a:gd name="connsiteX6" fmla="*/ 130629 w 2079172"/>
              <a:gd name="connsiteY6" fmla="*/ 242780 h 1456278"/>
              <a:gd name="connsiteX7" fmla="*/ 239486 w 2079172"/>
              <a:gd name="connsiteY7" fmla="*/ 210123 h 1456278"/>
              <a:gd name="connsiteX8" fmla="*/ 304800 w 2079172"/>
              <a:gd name="connsiteY8" fmla="*/ 231894 h 1456278"/>
              <a:gd name="connsiteX9" fmla="*/ 272143 w 2079172"/>
              <a:gd name="connsiteY9" fmla="*/ 253666 h 1456278"/>
              <a:gd name="connsiteX10" fmla="*/ 206829 w 2079172"/>
              <a:gd name="connsiteY10" fmla="*/ 275437 h 1456278"/>
              <a:gd name="connsiteX11" fmla="*/ 283029 w 2079172"/>
              <a:gd name="connsiteY11" fmla="*/ 275437 h 1456278"/>
              <a:gd name="connsiteX12" fmla="*/ 381000 w 2079172"/>
              <a:gd name="connsiteY12" fmla="*/ 286323 h 1456278"/>
              <a:gd name="connsiteX13" fmla="*/ 315686 w 2079172"/>
              <a:gd name="connsiteY13" fmla="*/ 329866 h 1456278"/>
              <a:gd name="connsiteX14" fmla="*/ 283029 w 2079172"/>
              <a:gd name="connsiteY14" fmla="*/ 340752 h 1456278"/>
              <a:gd name="connsiteX15" fmla="*/ 250372 w 2079172"/>
              <a:gd name="connsiteY15" fmla="*/ 362523 h 1456278"/>
              <a:gd name="connsiteX16" fmla="*/ 228600 w 2079172"/>
              <a:gd name="connsiteY16" fmla="*/ 384294 h 1456278"/>
              <a:gd name="connsiteX17" fmla="*/ 337457 w 2079172"/>
              <a:gd name="connsiteY17" fmla="*/ 362523 h 1456278"/>
              <a:gd name="connsiteX18" fmla="*/ 304800 w 2079172"/>
              <a:gd name="connsiteY18" fmla="*/ 395180 h 1456278"/>
              <a:gd name="connsiteX19" fmla="*/ 272143 w 2079172"/>
              <a:gd name="connsiteY19" fmla="*/ 406066 h 1456278"/>
              <a:gd name="connsiteX20" fmla="*/ 348343 w 2079172"/>
              <a:gd name="connsiteY20" fmla="*/ 384294 h 1456278"/>
              <a:gd name="connsiteX21" fmla="*/ 413657 w 2079172"/>
              <a:gd name="connsiteY21" fmla="*/ 373409 h 1456278"/>
              <a:gd name="connsiteX22" fmla="*/ 544286 w 2079172"/>
              <a:gd name="connsiteY22" fmla="*/ 384294 h 1456278"/>
              <a:gd name="connsiteX23" fmla="*/ 468086 w 2079172"/>
              <a:gd name="connsiteY23" fmla="*/ 416952 h 1456278"/>
              <a:gd name="connsiteX24" fmla="*/ 348343 w 2079172"/>
              <a:gd name="connsiteY24" fmla="*/ 438723 h 1456278"/>
              <a:gd name="connsiteX25" fmla="*/ 283029 w 2079172"/>
              <a:gd name="connsiteY25" fmla="*/ 460494 h 1456278"/>
              <a:gd name="connsiteX26" fmla="*/ 359229 w 2079172"/>
              <a:gd name="connsiteY26" fmla="*/ 449609 h 1456278"/>
              <a:gd name="connsiteX27" fmla="*/ 500743 w 2079172"/>
              <a:gd name="connsiteY27" fmla="*/ 449609 h 1456278"/>
              <a:gd name="connsiteX28" fmla="*/ 468086 w 2079172"/>
              <a:gd name="connsiteY28" fmla="*/ 471380 h 1456278"/>
              <a:gd name="connsiteX29" fmla="*/ 413657 w 2079172"/>
              <a:gd name="connsiteY29" fmla="*/ 482266 h 1456278"/>
              <a:gd name="connsiteX30" fmla="*/ 370115 w 2079172"/>
              <a:gd name="connsiteY30" fmla="*/ 493152 h 1456278"/>
              <a:gd name="connsiteX31" fmla="*/ 337457 w 2079172"/>
              <a:gd name="connsiteY31" fmla="*/ 504037 h 1456278"/>
              <a:gd name="connsiteX32" fmla="*/ 250372 w 2079172"/>
              <a:gd name="connsiteY32" fmla="*/ 514923 h 1456278"/>
              <a:gd name="connsiteX33" fmla="*/ 206829 w 2079172"/>
              <a:gd name="connsiteY33" fmla="*/ 525809 h 1456278"/>
              <a:gd name="connsiteX34" fmla="*/ 239486 w 2079172"/>
              <a:gd name="connsiteY34" fmla="*/ 514923 h 1456278"/>
              <a:gd name="connsiteX35" fmla="*/ 370115 w 2079172"/>
              <a:gd name="connsiteY35" fmla="*/ 493152 h 1456278"/>
              <a:gd name="connsiteX36" fmla="*/ 424543 w 2079172"/>
              <a:gd name="connsiteY36" fmla="*/ 482266 h 1456278"/>
              <a:gd name="connsiteX37" fmla="*/ 576943 w 2079172"/>
              <a:gd name="connsiteY37" fmla="*/ 493152 h 1456278"/>
              <a:gd name="connsiteX38" fmla="*/ 522515 w 2079172"/>
              <a:gd name="connsiteY38" fmla="*/ 504037 h 1456278"/>
              <a:gd name="connsiteX39" fmla="*/ 489857 w 2079172"/>
              <a:gd name="connsiteY39" fmla="*/ 514923 h 1456278"/>
              <a:gd name="connsiteX40" fmla="*/ 435429 w 2079172"/>
              <a:gd name="connsiteY40" fmla="*/ 525809 h 1456278"/>
              <a:gd name="connsiteX41" fmla="*/ 653143 w 2079172"/>
              <a:gd name="connsiteY41" fmla="*/ 514923 h 1456278"/>
              <a:gd name="connsiteX42" fmla="*/ 620486 w 2079172"/>
              <a:gd name="connsiteY42" fmla="*/ 525809 h 1456278"/>
              <a:gd name="connsiteX43" fmla="*/ 250372 w 2079172"/>
              <a:gd name="connsiteY43" fmla="*/ 536694 h 1456278"/>
              <a:gd name="connsiteX44" fmla="*/ 293915 w 2079172"/>
              <a:gd name="connsiteY44" fmla="*/ 525809 h 1456278"/>
              <a:gd name="connsiteX45" fmla="*/ 359229 w 2079172"/>
              <a:gd name="connsiteY45" fmla="*/ 514923 h 1456278"/>
              <a:gd name="connsiteX46" fmla="*/ 587829 w 2079172"/>
              <a:gd name="connsiteY46" fmla="*/ 525809 h 1456278"/>
              <a:gd name="connsiteX47" fmla="*/ 533400 w 2079172"/>
              <a:gd name="connsiteY47" fmla="*/ 536694 h 1456278"/>
              <a:gd name="connsiteX48" fmla="*/ 457200 w 2079172"/>
              <a:gd name="connsiteY48" fmla="*/ 547580 h 1456278"/>
              <a:gd name="connsiteX49" fmla="*/ 272143 w 2079172"/>
              <a:gd name="connsiteY49" fmla="*/ 569352 h 1456278"/>
              <a:gd name="connsiteX50" fmla="*/ 206829 w 2079172"/>
              <a:gd name="connsiteY50" fmla="*/ 580237 h 1456278"/>
              <a:gd name="connsiteX51" fmla="*/ 141515 w 2079172"/>
              <a:gd name="connsiteY51" fmla="*/ 602009 h 1456278"/>
              <a:gd name="connsiteX52" fmla="*/ 239486 w 2079172"/>
              <a:gd name="connsiteY52" fmla="*/ 591123 h 1456278"/>
              <a:gd name="connsiteX53" fmla="*/ 315686 w 2079172"/>
              <a:gd name="connsiteY53" fmla="*/ 580237 h 1456278"/>
              <a:gd name="connsiteX54" fmla="*/ 598715 w 2079172"/>
              <a:gd name="connsiteY54" fmla="*/ 591123 h 1456278"/>
              <a:gd name="connsiteX55" fmla="*/ 468086 w 2079172"/>
              <a:gd name="connsiteY55" fmla="*/ 612894 h 1456278"/>
              <a:gd name="connsiteX56" fmla="*/ 359229 w 2079172"/>
              <a:gd name="connsiteY56" fmla="*/ 634666 h 1456278"/>
              <a:gd name="connsiteX57" fmla="*/ 304800 w 2079172"/>
              <a:gd name="connsiteY57" fmla="*/ 645552 h 1456278"/>
              <a:gd name="connsiteX58" fmla="*/ 272143 w 2079172"/>
              <a:gd name="connsiteY58" fmla="*/ 656437 h 1456278"/>
              <a:gd name="connsiteX59" fmla="*/ 370115 w 2079172"/>
              <a:gd name="connsiteY59" fmla="*/ 634666 h 1456278"/>
              <a:gd name="connsiteX60" fmla="*/ 489857 w 2079172"/>
              <a:gd name="connsiteY60" fmla="*/ 623780 h 1456278"/>
              <a:gd name="connsiteX61" fmla="*/ 794657 w 2079172"/>
              <a:gd name="connsiteY61" fmla="*/ 645552 h 1456278"/>
              <a:gd name="connsiteX62" fmla="*/ 827315 w 2079172"/>
              <a:gd name="connsiteY62" fmla="*/ 656437 h 1456278"/>
              <a:gd name="connsiteX63" fmla="*/ 783772 w 2079172"/>
              <a:gd name="connsiteY63" fmla="*/ 699980 h 1456278"/>
              <a:gd name="connsiteX64" fmla="*/ 402772 w 2079172"/>
              <a:gd name="connsiteY64" fmla="*/ 721752 h 1456278"/>
              <a:gd name="connsiteX65" fmla="*/ 326572 w 2079172"/>
              <a:gd name="connsiteY65" fmla="*/ 732637 h 1456278"/>
              <a:gd name="connsiteX66" fmla="*/ 195943 w 2079172"/>
              <a:gd name="connsiteY66" fmla="*/ 743523 h 1456278"/>
              <a:gd name="connsiteX67" fmla="*/ 402772 w 2079172"/>
              <a:gd name="connsiteY67" fmla="*/ 699980 h 1456278"/>
              <a:gd name="connsiteX68" fmla="*/ 533400 w 2079172"/>
              <a:gd name="connsiteY68" fmla="*/ 689094 h 1456278"/>
              <a:gd name="connsiteX69" fmla="*/ 1055915 w 2079172"/>
              <a:gd name="connsiteY69" fmla="*/ 710866 h 1456278"/>
              <a:gd name="connsiteX70" fmla="*/ 1088572 w 2079172"/>
              <a:gd name="connsiteY70" fmla="*/ 721752 h 1456278"/>
              <a:gd name="connsiteX71" fmla="*/ 1077686 w 2079172"/>
              <a:gd name="connsiteY71" fmla="*/ 754409 h 1456278"/>
              <a:gd name="connsiteX72" fmla="*/ 1045029 w 2079172"/>
              <a:gd name="connsiteY72" fmla="*/ 765294 h 1456278"/>
              <a:gd name="connsiteX73" fmla="*/ 947057 w 2079172"/>
              <a:gd name="connsiteY73" fmla="*/ 776180 h 1456278"/>
              <a:gd name="connsiteX74" fmla="*/ 794657 w 2079172"/>
              <a:gd name="connsiteY74" fmla="*/ 819723 h 1456278"/>
              <a:gd name="connsiteX75" fmla="*/ 707572 w 2079172"/>
              <a:gd name="connsiteY75" fmla="*/ 830609 h 1456278"/>
              <a:gd name="connsiteX76" fmla="*/ 566057 w 2079172"/>
              <a:gd name="connsiteY76" fmla="*/ 863266 h 1456278"/>
              <a:gd name="connsiteX77" fmla="*/ 533400 w 2079172"/>
              <a:gd name="connsiteY77" fmla="*/ 874152 h 1456278"/>
              <a:gd name="connsiteX78" fmla="*/ 435429 w 2079172"/>
              <a:gd name="connsiteY78" fmla="*/ 885037 h 1456278"/>
              <a:gd name="connsiteX79" fmla="*/ 468086 w 2079172"/>
              <a:gd name="connsiteY79" fmla="*/ 863266 h 1456278"/>
              <a:gd name="connsiteX80" fmla="*/ 1001486 w 2079172"/>
              <a:gd name="connsiteY80" fmla="*/ 874152 h 1456278"/>
              <a:gd name="connsiteX81" fmla="*/ 1055915 w 2079172"/>
              <a:gd name="connsiteY81" fmla="*/ 885037 h 1456278"/>
              <a:gd name="connsiteX82" fmla="*/ 1175657 w 2079172"/>
              <a:gd name="connsiteY82" fmla="*/ 906809 h 1456278"/>
              <a:gd name="connsiteX83" fmla="*/ 1088572 w 2079172"/>
              <a:gd name="connsiteY83" fmla="*/ 939466 h 1456278"/>
              <a:gd name="connsiteX84" fmla="*/ 762000 w 2079172"/>
              <a:gd name="connsiteY84" fmla="*/ 972123 h 1456278"/>
              <a:gd name="connsiteX85" fmla="*/ 446315 w 2079172"/>
              <a:gd name="connsiteY85" fmla="*/ 993894 h 1456278"/>
              <a:gd name="connsiteX86" fmla="*/ 152400 w 2079172"/>
              <a:gd name="connsiteY86" fmla="*/ 983009 h 1456278"/>
              <a:gd name="connsiteX87" fmla="*/ 174172 w 2079172"/>
              <a:gd name="connsiteY87" fmla="*/ 961237 h 1456278"/>
              <a:gd name="connsiteX88" fmla="*/ 293915 w 2079172"/>
              <a:gd name="connsiteY88" fmla="*/ 950352 h 1456278"/>
              <a:gd name="connsiteX89" fmla="*/ 391886 w 2079172"/>
              <a:gd name="connsiteY89" fmla="*/ 939466 h 1456278"/>
              <a:gd name="connsiteX90" fmla="*/ 685800 w 2079172"/>
              <a:gd name="connsiteY90" fmla="*/ 928580 h 1456278"/>
              <a:gd name="connsiteX91" fmla="*/ 609600 w 2079172"/>
              <a:gd name="connsiteY91" fmla="*/ 939466 h 1456278"/>
              <a:gd name="connsiteX92" fmla="*/ 413657 w 2079172"/>
              <a:gd name="connsiteY92" fmla="*/ 961237 h 1456278"/>
              <a:gd name="connsiteX93" fmla="*/ 337457 w 2079172"/>
              <a:gd name="connsiteY93" fmla="*/ 972123 h 1456278"/>
              <a:gd name="connsiteX94" fmla="*/ 272143 w 2079172"/>
              <a:gd name="connsiteY94" fmla="*/ 983009 h 1456278"/>
              <a:gd name="connsiteX95" fmla="*/ 348343 w 2079172"/>
              <a:gd name="connsiteY95" fmla="*/ 972123 h 1456278"/>
              <a:gd name="connsiteX96" fmla="*/ 457200 w 2079172"/>
              <a:gd name="connsiteY96" fmla="*/ 961237 h 1456278"/>
              <a:gd name="connsiteX97" fmla="*/ 707572 w 2079172"/>
              <a:gd name="connsiteY97" fmla="*/ 939466 h 1456278"/>
              <a:gd name="connsiteX98" fmla="*/ 1012372 w 2079172"/>
              <a:gd name="connsiteY98" fmla="*/ 950352 h 1456278"/>
              <a:gd name="connsiteX99" fmla="*/ 947057 w 2079172"/>
              <a:gd name="connsiteY99" fmla="*/ 961237 h 1456278"/>
              <a:gd name="connsiteX100" fmla="*/ 838200 w 2079172"/>
              <a:gd name="connsiteY100" fmla="*/ 972123 h 1456278"/>
              <a:gd name="connsiteX101" fmla="*/ 576943 w 2079172"/>
              <a:gd name="connsiteY101" fmla="*/ 993894 h 1456278"/>
              <a:gd name="connsiteX102" fmla="*/ 337457 w 2079172"/>
              <a:gd name="connsiteY102" fmla="*/ 1026552 h 1456278"/>
              <a:gd name="connsiteX103" fmla="*/ 391886 w 2079172"/>
              <a:gd name="connsiteY103" fmla="*/ 1015666 h 1456278"/>
              <a:gd name="connsiteX104" fmla="*/ 489857 w 2079172"/>
              <a:gd name="connsiteY104" fmla="*/ 1004780 h 1456278"/>
              <a:gd name="connsiteX105" fmla="*/ 707572 w 2079172"/>
              <a:gd name="connsiteY105" fmla="*/ 983009 h 1456278"/>
              <a:gd name="connsiteX106" fmla="*/ 892629 w 2079172"/>
              <a:gd name="connsiteY106" fmla="*/ 993894 h 1456278"/>
              <a:gd name="connsiteX107" fmla="*/ 772886 w 2079172"/>
              <a:gd name="connsiteY107" fmla="*/ 1004780 h 1456278"/>
              <a:gd name="connsiteX108" fmla="*/ 685800 w 2079172"/>
              <a:gd name="connsiteY108" fmla="*/ 1015666 h 1456278"/>
              <a:gd name="connsiteX109" fmla="*/ 326572 w 2079172"/>
              <a:gd name="connsiteY109" fmla="*/ 1070094 h 1456278"/>
              <a:gd name="connsiteX110" fmla="*/ 217715 w 2079172"/>
              <a:gd name="connsiteY110" fmla="*/ 1080980 h 1456278"/>
              <a:gd name="connsiteX111" fmla="*/ 141515 w 2079172"/>
              <a:gd name="connsiteY111" fmla="*/ 1091866 h 1456278"/>
              <a:gd name="connsiteX112" fmla="*/ 315686 w 2079172"/>
              <a:gd name="connsiteY112" fmla="*/ 1080980 h 1456278"/>
              <a:gd name="connsiteX113" fmla="*/ 598715 w 2079172"/>
              <a:gd name="connsiteY113" fmla="*/ 1059209 h 1456278"/>
              <a:gd name="connsiteX114" fmla="*/ 740229 w 2079172"/>
              <a:gd name="connsiteY114" fmla="*/ 1037437 h 1456278"/>
              <a:gd name="connsiteX115" fmla="*/ 979715 w 2079172"/>
              <a:gd name="connsiteY115" fmla="*/ 1048323 h 1456278"/>
              <a:gd name="connsiteX116" fmla="*/ 936172 w 2079172"/>
              <a:gd name="connsiteY116" fmla="*/ 1070094 h 1456278"/>
              <a:gd name="connsiteX117" fmla="*/ 794657 w 2079172"/>
              <a:gd name="connsiteY117" fmla="*/ 1091866 h 1456278"/>
              <a:gd name="connsiteX118" fmla="*/ 489857 w 2079172"/>
              <a:gd name="connsiteY118" fmla="*/ 1124523 h 1456278"/>
              <a:gd name="connsiteX119" fmla="*/ 348343 w 2079172"/>
              <a:gd name="connsiteY119" fmla="*/ 1146294 h 1456278"/>
              <a:gd name="connsiteX120" fmla="*/ 1012372 w 2079172"/>
              <a:gd name="connsiteY120" fmla="*/ 1168066 h 1456278"/>
              <a:gd name="connsiteX121" fmla="*/ 979715 w 2079172"/>
              <a:gd name="connsiteY121" fmla="*/ 1189837 h 1456278"/>
              <a:gd name="connsiteX122" fmla="*/ 827315 w 2079172"/>
              <a:gd name="connsiteY122" fmla="*/ 1211609 h 1456278"/>
              <a:gd name="connsiteX123" fmla="*/ 576943 w 2079172"/>
              <a:gd name="connsiteY123" fmla="*/ 1222494 h 1456278"/>
              <a:gd name="connsiteX124" fmla="*/ 228600 w 2079172"/>
              <a:gd name="connsiteY124" fmla="*/ 1255152 h 1456278"/>
              <a:gd name="connsiteX125" fmla="*/ 163286 w 2079172"/>
              <a:gd name="connsiteY125" fmla="*/ 1266037 h 1456278"/>
              <a:gd name="connsiteX126" fmla="*/ 228600 w 2079172"/>
              <a:gd name="connsiteY126" fmla="*/ 1233380 h 1456278"/>
              <a:gd name="connsiteX127" fmla="*/ 337457 w 2079172"/>
              <a:gd name="connsiteY127" fmla="*/ 1244266 h 1456278"/>
              <a:gd name="connsiteX128" fmla="*/ 272143 w 2079172"/>
              <a:gd name="connsiteY128" fmla="*/ 1255152 h 1456278"/>
              <a:gd name="connsiteX129" fmla="*/ 424543 w 2079172"/>
              <a:gd name="connsiteY129" fmla="*/ 1266037 h 1456278"/>
              <a:gd name="connsiteX130" fmla="*/ 402772 w 2079172"/>
              <a:gd name="connsiteY130" fmla="*/ 1287809 h 1456278"/>
              <a:gd name="connsiteX131" fmla="*/ 359229 w 2079172"/>
              <a:gd name="connsiteY131" fmla="*/ 1298694 h 1456278"/>
              <a:gd name="connsiteX132" fmla="*/ 283029 w 2079172"/>
              <a:gd name="connsiteY132" fmla="*/ 1309580 h 1456278"/>
              <a:gd name="connsiteX133" fmla="*/ 185057 w 2079172"/>
              <a:gd name="connsiteY133" fmla="*/ 1342237 h 1456278"/>
              <a:gd name="connsiteX134" fmla="*/ 0 w 2079172"/>
              <a:gd name="connsiteY134" fmla="*/ 1364009 h 1456278"/>
              <a:gd name="connsiteX135" fmla="*/ 141515 w 2079172"/>
              <a:gd name="connsiteY135" fmla="*/ 1331352 h 1456278"/>
              <a:gd name="connsiteX136" fmla="*/ 304800 w 2079172"/>
              <a:gd name="connsiteY136" fmla="*/ 1342237 h 1456278"/>
              <a:gd name="connsiteX137" fmla="*/ 261257 w 2079172"/>
              <a:gd name="connsiteY137" fmla="*/ 1353123 h 1456278"/>
              <a:gd name="connsiteX138" fmla="*/ 391886 w 2079172"/>
              <a:gd name="connsiteY138" fmla="*/ 1342237 h 1456278"/>
              <a:gd name="connsiteX139" fmla="*/ 566057 w 2079172"/>
              <a:gd name="connsiteY139" fmla="*/ 1353123 h 1456278"/>
              <a:gd name="connsiteX140" fmla="*/ 446315 w 2079172"/>
              <a:gd name="connsiteY140" fmla="*/ 1374894 h 1456278"/>
              <a:gd name="connsiteX141" fmla="*/ 315686 w 2079172"/>
              <a:gd name="connsiteY141" fmla="*/ 1396666 h 1456278"/>
              <a:gd name="connsiteX142" fmla="*/ 315686 w 2079172"/>
              <a:gd name="connsiteY142" fmla="*/ 1407552 h 1456278"/>
              <a:gd name="connsiteX143" fmla="*/ 707572 w 2079172"/>
              <a:gd name="connsiteY143" fmla="*/ 1418437 h 1456278"/>
              <a:gd name="connsiteX144" fmla="*/ 664029 w 2079172"/>
              <a:gd name="connsiteY144" fmla="*/ 1429323 h 1456278"/>
              <a:gd name="connsiteX145" fmla="*/ 587829 w 2079172"/>
              <a:gd name="connsiteY145" fmla="*/ 1440209 h 1456278"/>
              <a:gd name="connsiteX146" fmla="*/ 446315 w 2079172"/>
              <a:gd name="connsiteY146" fmla="*/ 1451094 h 1456278"/>
              <a:gd name="connsiteX147" fmla="*/ 544286 w 2079172"/>
              <a:gd name="connsiteY147" fmla="*/ 1440209 h 1456278"/>
              <a:gd name="connsiteX148" fmla="*/ 794657 w 2079172"/>
              <a:gd name="connsiteY148" fmla="*/ 1418437 h 1456278"/>
              <a:gd name="connsiteX149" fmla="*/ 1121229 w 2079172"/>
              <a:gd name="connsiteY149" fmla="*/ 1396666 h 1456278"/>
              <a:gd name="connsiteX150" fmla="*/ 1273629 w 2079172"/>
              <a:gd name="connsiteY150" fmla="*/ 1385780 h 1456278"/>
              <a:gd name="connsiteX151" fmla="*/ 1251857 w 2079172"/>
              <a:gd name="connsiteY151" fmla="*/ 1418437 h 1456278"/>
              <a:gd name="connsiteX152" fmla="*/ 1175657 w 2079172"/>
              <a:gd name="connsiteY152" fmla="*/ 1429323 h 1456278"/>
              <a:gd name="connsiteX153" fmla="*/ 1262743 w 2079172"/>
              <a:gd name="connsiteY153" fmla="*/ 1418437 h 1456278"/>
              <a:gd name="connsiteX154" fmla="*/ 1371600 w 2079172"/>
              <a:gd name="connsiteY154" fmla="*/ 1407552 h 1456278"/>
              <a:gd name="connsiteX155" fmla="*/ 1458686 w 2079172"/>
              <a:gd name="connsiteY155" fmla="*/ 1396666 h 1456278"/>
              <a:gd name="connsiteX156" fmla="*/ 1382486 w 2079172"/>
              <a:gd name="connsiteY156" fmla="*/ 1407552 h 1456278"/>
              <a:gd name="connsiteX157" fmla="*/ 1273629 w 2079172"/>
              <a:gd name="connsiteY157" fmla="*/ 1429323 h 1456278"/>
              <a:gd name="connsiteX158" fmla="*/ 1208315 w 2079172"/>
              <a:gd name="connsiteY158" fmla="*/ 1407552 h 1456278"/>
              <a:gd name="connsiteX159" fmla="*/ 1415143 w 2079172"/>
              <a:gd name="connsiteY159" fmla="*/ 1374894 h 1456278"/>
              <a:gd name="connsiteX160" fmla="*/ 1513115 w 2079172"/>
              <a:gd name="connsiteY160" fmla="*/ 1353123 h 1456278"/>
              <a:gd name="connsiteX161" fmla="*/ 1643743 w 2079172"/>
              <a:gd name="connsiteY161" fmla="*/ 1374894 h 1456278"/>
              <a:gd name="connsiteX162" fmla="*/ 1589315 w 2079172"/>
              <a:gd name="connsiteY162" fmla="*/ 1385780 h 1456278"/>
              <a:gd name="connsiteX163" fmla="*/ 1502229 w 2079172"/>
              <a:gd name="connsiteY163" fmla="*/ 1374894 h 1456278"/>
              <a:gd name="connsiteX164" fmla="*/ 1534886 w 2079172"/>
              <a:gd name="connsiteY164" fmla="*/ 1364009 h 1456278"/>
              <a:gd name="connsiteX165" fmla="*/ 1611086 w 2079172"/>
              <a:gd name="connsiteY165" fmla="*/ 1353123 h 1456278"/>
              <a:gd name="connsiteX166" fmla="*/ 1567543 w 2079172"/>
              <a:gd name="connsiteY166" fmla="*/ 1331352 h 1456278"/>
              <a:gd name="connsiteX167" fmla="*/ 1099457 w 2079172"/>
              <a:gd name="connsiteY167" fmla="*/ 1320466 h 1456278"/>
              <a:gd name="connsiteX168" fmla="*/ 1001486 w 2079172"/>
              <a:gd name="connsiteY168" fmla="*/ 1309580 h 1456278"/>
              <a:gd name="connsiteX169" fmla="*/ 816429 w 2079172"/>
              <a:gd name="connsiteY169" fmla="*/ 1266037 h 1456278"/>
              <a:gd name="connsiteX170" fmla="*/ 838200 w 2079172"/>
              <a:gd name="connsiteY170" fmla="*/ 1233380 h 1456278"/>
              <a:gd name="connsiteX171" fmla="*/ 1153886 w 2079172"/>
              <a:gd name="connsiteY171" fmla="*/ 1211609 h 1456278"/>
              <a:gd name="connsiteX172" fmla="*/ 1360715 w 2079172"/>
              <a:gd name="connsiteY172" fmla="*/ 1222494 h 1456278"/>
              <a:gd name="connsiteX173" fmla="*/ 1393372 w 2079172"/>
              <a:gd name="connsiteY173" fmla="*/ 1233380 h 1456278"/>
              <a:gd name="connsiteX174" fmla="*/ 1240972 w 2079172"/>
              <a:gd name="connsiteY174" fmla="*/ 1266037 h 1456278"/>
              <a:gd name="connsiteX175" fmla="*/ 947057 w 2079172"/>
              <a:gd name="connsiteY175" fmla="*/ 1276923 h 1456278"/>
              <a:gd name="connsiteX176" fmla="*/ 772886 w 2079172"/>
              <a:gd name="connsiteY176" fmla="*/ 1266037 h 1456278"/>
              <a:gd name="connsiteX177" fmla="*/ 947057 w 2079172"/>
              <a:gd name="connsiteY177" fmla="*/ 1244266 h 1456278"/>
              <a:gd name="connsiteX178" fmla="*/ 1143000 w 2079172"/>
              <a:gd name="connsiteY178" fmla="*/ 1233380 h 1456278"/>
              <a:gd name="connsiteX179" fmla="*/ 1230086 w 2079172"/>
              <a:gd name="connsiteY179" fmla="*/ 1222494 h 1456278"/>
              <a:gd name="connsiteX180" fmla="*/ 1328057 w 2079172"/>
              <a:gd name="connsiteY180" fmla="*/ 1200723 h 1456278"/>
              <a:gd name="connsiteX181" fmla="*/ 1600200 w 2079172"/>
              <a:gd name="connsiteY181" fmla="*/ 1211609 h 1456278"/>
              <a:gd name="connsiteX182" fmla="*/ 1284515 w 2079172"/>
              <a:gd name="connsiteY182" fmla="*/ 1178952 h 1456278"/>
              <a:gd name="connsiteX183" fmla="*/ 1197429 w 2079172"/>
              <a:gd name="connsiteY183" fmla="*/ 1168066 h 1456278"/>
              <a:gd name="connsiteX184" fmla="*/ 1077686 w 2079172"/>
              <a:gd name="connsiteY184" fmla="*/ 1146294 h 1456278"/>
              <a:gd name="connsiteX185" fmla="*/ 1186543 w 2079172"/>
              <a:gd name="connsiteY185" fmla="*/ 1102752 h 1456278"/>
              <a:gd name="connsiteX186" fmla="*/ 1251857 w 2079172"/>
              <a:gd name="connsiteY186" fmla="*/ 1091866 h 1456278"/>
              <a:gd name="connsiteX187" fmla="*/ 1110343 w 2079172"/>
              <a:gd name="connsiteY187" fmla="*/ 1070094 h 1456278"/>
              <a:gd name="connsiteX188" fmla="*/ 1240972 w 2079172"/>
              <a:gd name="connsiteY188" fmla="*/ 1048323 h 1456278"/>
              <a:gd name="connsiteX189" fmla="*/ 1404257 w 2079172"/>
              <a:gd name="connsiteY189" fmla="*/ 1026552 h 1456278"/>
              <a:gd name="connsiteX190" fmla="*/ 1219200 w 2079172"/>
              <a:gd name="connsiteY190" fmla="*/ 1015666 h 1456278"/>
              <a:gd name="connsiteX191" fmla="*/ 1240972 w 2079172"/>
              <a:gd name="connsiteY191" fmla="*/ 993894 h 1456278"/>
              <a:gd name="connsiteX192" fmla="*/ 1251857 w 2079172"/>
              <a:gd name="connsiteY192" fmla="*/ 961237 h 1456278"/>
              <a:gd name="connsiteX193" fmla="*/ 1153886 w 2079172"/>
              <a:gd name="connsiteY193" fmla="*/ 928580 h 1456278"/>
              <a:gd name="connsiteX194" fmla="*/ 1121229 w 2079172"/>
              <a:gd name="connsiteY194" fmla="*/ 917694 h 1456278"/>
              <a:gd name="connsiteX195" fmla="*/ 1088572 w 2079172"/>
              <a:gd name="connsiteY195" fmla="*/ 906809 h 1456278"/>
              <a:gd name="connsiteX196" fmla="*/ 1121229 w 2079172"/>
              <a:gd name="connsiteY196" fmla="*/ 874152 h 1456278"/>
              <a:gd name="connsiteX197" fmla="*/ 1262743 w 2079172"/>
              <a:gd name="connsiteY197" fmla="*/ 852380 h 1456278"/>
              <a:gd name="connsiteX198" fmla="*/ 1208315 w 2079172"/>
              <a:gd name="connsiteY198" fmla="*/ 863266 h 1456278"/>
              <a:gd name="connsiteX199" fmla="*/ 1143000 w 2079172"/>
              <a:gd name="connsiteY199" fmla="*/ 874152 h 1456278"/>
              <a:gd name="connsiteX200" fmla="*/ 1230086 w 2079172"/>
              <a:gd name="connsiteY200" fmla="*/ 906809 h 1456278"/>
              <a:gd name="connsiteX201" fmla="*/ 1284515 w 2079172"/>
              <a:gd name="connsiteY201" fmla="*/ 928580 h 1456278"/>
              <a:gd name="connsiteX202" fmla="*/ 1349829 w 2079172"/>
              <a:gd name="connsiteY202" fmla="*/ 950352 h 1456278"/>
              <a:gd name="connsiteX203" fmla="*/ 1382486 w 2079172"/>
              <a:gd name="connsiteY203" fmla="*/ 961237 h 1456278"/>
              <a:gd name="connsiteX204" fmla="*/ 1404257 w 2079172"/>
              <a:gd name="connsiteY204" fmla="*/ 983009 h 1456278"/>
              <a:gd name="connsiteX205" fmla="*/ 1426029 w 2079172"/>
              <a:gd name="connsiteY205" fmla="*/ 1059209 h 1456278"/>
              <a:gd name="connsiteX206" fmla="*/ 1469572 w 2079172"/>
              <a:gd name="connsiteY206" fmla="*/ 1070094 h 1456278"/>
              <a:gd name="connsiteX207" fmla="*/ 1534886 w 2079172"/>
              <a:gd name="connsiteY207" fmla="*/ 1091866 h 1456278"/>
              <a:gd name="connsiteX208" fmla="*/ 1556657 w 2079172"/>
              <a:gd name="connsiteY208" fmla="*/ 1124523 h 1456278"/>
              <a:gd name="connsiteX209" fmla="*/ 1545772 w 2079172"/>
              <a:gd name="connsiteY209" fmla="*/ 1157180 h 1456278"/>
              <a:gd name="connsiteX210" fmla="*/ 1578429 w 2079172"/>
              <a:gd name="connsiteY210" fmla="*/ 1178952 h 1456278"/>
              <a:gd name="connsiteX211" fmla="*/ 1654629 w 2079172"/>
              <a:gd name="connsiteY211" fmla="*/ 1189837 h 1456278"/>
              <a:gd name="connsiteX212" fmla="*/ 1698172 w 2079172"/>
              <a:gd name="connsiteY212" fmla="*/ 1200723 h 1456278"/>
              <a:gd name="connsiteX213" fmla="*/ 1709057 w 2079172"/>
              <a:gd name="connsiteY213" fmla="*/ 1233380 h 1456278"/>
              <a:gd name="connsiteX214" fmla="*/ 1654629 w 2079172"/>
              <a:gd name="connsiteY214" fmla="*/ 1244266 h 1456278"/>
              <a:gd name="connsiteX215" fmla="*/ 1621972 w 2079172"/>
              <a:gd name="connsiteY215" fmla="*/ 1266037 h 1456278"/>
              <a:gd name="connsiteX216" fmla="*/ 1589315 w 2079172"/>
              <a:gd name="connsiteY216" fmla="*/ 1276923 h 1456278"/>
              <a:gd name="connsiteX217" fmla="*/ 1676400 w 2079172"/>
              <a:gd name="connsiteY217" fmla="*/ 1287809 h 1456278"/>
              <a:gd name="connsiteX218" fmla="*/ 1632857 w 2079172"/>
              <a:gd name="connsiteY218" fmla="*/ 1298694 h 1456278"/>
              <a:gd name="connsiteX219" fmla="*/ 1817915 w 2079172"/>
              <a:gd name="connsiteY219" fmla="*/ 1309580 h 1456278"/>
              <a:gd name="connsiteX220" fmla="*/ 1774372 w 2079172"/>
              <a:gd name="connsiteY220" fmla="*/ 1342237 h 1456278"/>
              <a:gd name="connsiteX221" fmla="*/ 1643743 w 2079172"/>
              <a:gd name="connsiteY221" fmla="*/ 1374894 h 1456278"/>
              <a:gd name="connsiteX222" fmla="*/ 1774372 w 2079172"/>
              <a:gd name="connsiteY222" fmla="*/ 1353123 h 1456278"/>
              <a:gd name="connsiteX223" fmla="*/ 1828800 w 2079172"/>
              <a:gd name="connsiteY223" fmla="*/ 1364009 h 1456278"/>
              <a:gd name="connsiteX224" fmla="*/ 1959429 w 2079172"/>
              <a:gd name="connsiteY224" fmla="*/ 1374894 h 1456278"/>
              <a:gd name="connsiteX225" fmla="*/ 1894115 w 2079172"/>
              <a:gd name="connsiteY225" fmla="*/ 1385780 h 1456278"/>
              <a:gd name="connsiteX226" fmla="*/ 1861457 w 2079172"/>
              <a:gd name="connsiteY226" fmla="*/ 1396666 h 1456278"/>
              <a:gd name="connsiteX227" fmla="*/ 1926772 w 2079172"/>
              <a:gd name="connsiteY227" fmla="*/ 1407552 h 1456278"/>
              <a:gd name="connsiteX228" fmla="*/ 2013857 w 2079172"/>
              <a:gd name="connsiteY228" fmla="*/ 1418437 h 1456278"/>
              <a:gd name="connsiteX229" fmla="*/ 1970315 w 2079172"/>
              <a:gd name="connsiteY229" fmla="*/ 1440209 h 1456278"/>
              <a:gd name="connsiteX230" fmla="*/ 2079172 w 2079172"/>
              <a:gd name="connsiteY230" fmla="*/ 1440209 h 1456278"/>
              <a:gd name="connsiteX231" fmla="*/ 1926772 w 2079172"/>
              <a:gd name="connsiteY231" fmla="*/ 1418437 h 1456278"/>
              <a:gd name="connsiteX232" fmla="*/ 1578429 w 2079172"/>
              <a:gd name="connsiteY232" fmla="*/ 1385780 h 1456278"/>
              <a:gd name="connsiteX233" fmla="*/ 1491343 w 2079172"/>
              <a:gd name="connsiteY233" fmla="*/ 1374894 h 1456278"/>
              <a:gd name="connsiteX234" fmla="*/ 1360715 w 2079172"/>
              <a:gd name="connsiteY234" fmla="*/ 1353123 h 1456278"/>
              <a:gd name="connsiteX235" fmla="*/ 1328057 w 2079172"/>
              <a:gd name="connsiteY235" fmla="*/ 1342237 h 1456278"/>
              <a:gd name="connsiteX236" fmla="*/ 1360715 w 2079172"/>
              <a:gd name="connsiteY236" fmla="*/ 1309580 h 1456278"/>
              <a:gd name="connsiteX237" fmla="*/ 1665515 w 2079172"/>
              <a:gd name="connsiteY237" fmla="*/ 1320466 h 1456278"/>
              <a:gd name="connsiteX238" fmla="*/ 1447800 w 2079172"/>
              <a:gd name="connsiteY238" fmla="*/ 1331352 h 1456278"/>
              <a:gd name="connsiteX239" fmla="*/ 762000 w 2079172"/>
              <a:gd name="connsiteY239" fmla="*/ 1309580 h 1456278"/>
              <a:gd name="connsiteX240" fmla="*/ 664029 w 2079172"/>
              <a:gd name="connsiteY240" fmla="*/ 1287809 h 1456278"/>
              <a:gd name="connsiteX241" fmla="*/ 718457 w 2079172"/>
              <a:gd name="connsiteY241" fmla="*/ 1255152 h 1456278"/>
              <a:gd name="connsiteX242" fmla="*/ 816429 w 2079172"/>
              <a:gd name="connsiteY242" fmla="*/ 1233380 h 1456278"/>
              <a:gd name="connsiteX243" fmla="*/ 849086 w 2079172"/>
              <a:gd name="connsiteY243" fmla="*/ 1222494 h 1456278"/>
              <a:gd name="connsiteX244" fmla="*/ 936172 w 2079172"/>
              <a:gd name="connsiteY244" fmla="*/ 1200723 h 1456278"/>
              <a:gd name="connsiteX245" fmla="*/ 511629 w 2079172"/>
              <a:gd name="connsiteY245" fmla="*/ 1189837 h 1456278"/>
              <a:gd name="connsiteX246" fmla="*/ 468086 w 2079172"/>
              <a:gd name="connsiteY246" fmla="*/ 1178952 h 1456278"/>
              <a:gd name="connsiteX247" fmla="*/ 511629 w 2079172"/>
              <a:gd name="connsiteY247" fmla="*/ 1157180 h 1456278"/>
              <a:gd name="connsiteX248" fmla="*/ 664029 w 2079172"/>
              <a:gd name="connsiteY248" fmla="*/ 1135409 h 1456278"/>
              <a:gd name="connsiteX249" fmla="*/ 740229 w 2079172"/>
              <a:gd name="connsiteY249" fmla="*/ 1113637 h 1456278"/>
              <a:gd name="connsiteX250" fmla="*/ 805543 w 2079172"/>
              <a:gd name="connsiteY250" fmla="*/ 1102752 h 1456278"/>
              <a:gd name="connsiteX251" fmla="*/ 859972 w 2079172"/>
              <a:gd name="connsiteY251" fmla="*/ 1091866 h 1456278"/>
              <a:gd name="connsiteX252" fmla="*/ 664029 w 2079172"/>
              <a:gd name="connsiteY252" fmla="*/ 1026552 h 1456278"/>
              <a:gd name="connsiteX253" fmla="*/ 533400 w 2079172"/>
              <a:gd name="connsiteY253" fmla="*/ 1004780 h 1456278"/>
              <a:gd name="connsiteX254" fmla="*/ 402772 w 2079172"/>
              <a:gd name="connsiteY254" fmla="*/ 993894 h 1456278"/>
              <a:gd name="connsiteX255" fmla="*/ 228600 w 2079172"/>
              <a:gd name="connsiteY255" fmla="*/ 972123 h 1456278"/>
              <a:gd name="connsiteX256" fmla="*/ 195943 w 2079172"/>
              <a:gd name="connsiteY256" fmla="*/ 961237 h 1456278"/>
              <a:gd name="connsiteX257" fmla="*/ 228600 w 2079172"/>
              <a:gd name="connsiteY257" fmla="*/ 939466 h 1456278"/>
              <a:gd name="connsiteX258" fmla="*/ 283029 w 2079172"/>
              <a:gd name="connsiteY258" fmla="*/ 917694 h 1456278"/>
              <a:gd name="connsiteX259" fmla="*/ 413657 w 2079172"/>
              <a:gd name="connsiteY259" fmla="*/ 895923 h 1456278"/>
              <a:gd name="connsiteX260" fmla="*/ 544286 w 2079172"/>
              <a:gd name="connsiteY260" fmla="*/ 874152 h 1456278"/>
              <a:gd name="connsiteX261" fmla="*/ 576943 w 2079172"/>
              <a:gd name="connsiteY261" fmla="*/ 863266 h 1456278"/>
              <a:gd name="connsiteX262" fmla="*/ 555172 w 2079172"/>
              <a:gd name="connsiteY262" fmla="*/ 841494 h 1456278"/>
              <a:gd name="connsiteX263" fmla="*/ 283029 w 2079172"/>
              <a:gd name="connsiteY263" fmla="*/ 830609 h 1456278"/>
              <a:gd name="connsiteX264" fmla="*/ 326572 w 2079172"/>
              <a:gd name="connsiteY264" fmla="*/ 819723 h 1456278"/>
              <a:gd name="connsiteX265" fmla="*/ 685800 w 2079172"/>
              <a:gd name="connsiteY265" fmla="*/ 830609 h 1456278"/>
              <a:gd name="connsiteX266" fmla="*/ 370115 w 2079172"/>
              <a:gd name="connsiteY266" fmla="*/ 808837 h 1456278"/>
              <a:gd name="connsiteX267" fmla="*/ 217715 w 2079172"/>
              <a:gd name="connsiteY267" fmla="*/ 787066 h 1456278"/>
              <a:gd name="connsiteX268" fmla="*/ 261257 w 2079172"/>
              <a:gd name="connsiteY268" fmla="*/ 754409 h 1456278"/>
              <a:gd name="connsiteX269" fmla="*/ 326572 w 2079172"/>
              <a:gd name="connsiteY269" fmla="*/ 743523 h 1456278"/>
              <a:gd name="connsiteX270" fmla="*/ 511629 w 2079172"/>
              <a:gd name="connsiteY270" fmla="*/ 732637 h 1456278"/>
              <a:gd name="connsiteX271" fmla="*/ 653143 w 2079172"/>
              <a:gd name="connsiteY271" fmla="*/ 721752 h 1456278"/>
              <a:gd name="connsiteX272" fmla="*/ 435429 w 2079172"/>
              <a:gd name="connsiteY272" fmla="*/ 710866 h 1456278"/>
              <a:gd name="connsiteX273" fmla="*/ 217715 w 2079172"/>
              <a:gd name="connsiteY273" fmla="*/ 678209 h 1456278"/>
              <a:gd name="connsiteX274" fmla="*/ 185057 w 2079172"/>
              <a:gd name="connsiteY274" fmla="*/ 667323 h 1456278"/>
              <a:gd name="connsiteX275" fmla="*/ 239486 w 2079172"/>
              <a:gd name="connsiteY275" fmla="*/ 634666 h 1456278"/>
              <a:gd name="connsiteX276" fmla="*/ 326572 w 2079172"/>
              <a:gd name="connsiteY276" fmla="*/ 612894 h 1456278"/>
              <a:gd name="connsiteX277" fmla="*/ 304800 w 2079172"/>
              <a:gd name="connsiteY277" fmla="*/ 591123 h 1456278"/>
              <a:gd name="connsiteX278" fmla="*/ 337457 w 2079172"/>
              <a:gd name="connsiteY278" fmla="*/ 569352 h 1456278"/>
              <a:gd name="connsiteX279" fmla="*/ 381000 w 2079172"/>
              <a:gd name="connsiteY279" fmla="*/ 558466 h 1456278"/>
              <a:gd name="connsiteX280" fmla="*/ 457200 w 2079172"/>
              <a:gd name="connsiteY280" fmla="*/ 536694 h 1456278"/>
              <a:gd name="connsiteX281" fmla="*/ 337457 w 2079172"/>
              <a:gd name="connsiteY281" fmla="*/ 525809 h 1456278"/>
              <a:gd name="connsiteX282" fmla="*/ 359229 w 2079172"/>
              <a:gd name="connsiteY282" fmla="*/ 504037 h 1456278"/>
              <a:gd name="connsiteX283" fmla="*/ 315686 w 2079172"/>
              <a:gd name="connsiteY283" fmla="*/ 482266 h 1456278"/>
              <a:gd name="connsiteX284" fmla="*/ 217715 w 2079172"/>
              <a:gd name="connsiteY284" fmla="*/ 460494 h 1456278"/>
              <a:gd name="connsiteX285" fmla="*/ 141515 w 2079172"/>
              <a:gd name="connsiteY285" fmla="*/ 438723 h 1456278"/>
              <a:gd name="connsiteX286" fmla="*/ 195943 w 2079172"/>
              <a:gd name="connsiteY286" fmla="*/ 427837 h 1456278"/>
              <a:gd name="connsiteX287" fmla="*/ 228600 w 2079172"/>
              <a:gd name="connsiteY287" fmla="*/ 438723 h 1456278"/>
              <a:gd name="connsiteX288" fmla="*/ 195943 w 2079172"/>
              <a:gd name="connsiteY288" fmla="*/ 449609 h 1456278"/>
              <a:gd name="connsiteX289" fmla="*/ 272143 w 2079172"/>
              <a:gd name="connsiteY289" fmla="*/ 427837 h 1456278"/>
              <a:gd name="connsiteX290" fmla="*/ 228600 w 2079172"/>
              <a:gd name="connsiteY290" fmla="*/ 406066 h 1456278"/>
              <a:gd name="connsiteX291" fmla="*/ 152400 w 2079172"/>
              <a:gd name="connsiteY291" fmla="*/ 373409 h 1456278"/>
              <a:gd name="connsiteX292" fmla="*/ 195943 w 2079172"/>
              <a:gd name="connsiteY292" fmla="*/ 329866 h 1456278"/>
              <a:gd name="connsiteX293" fmla="*/ 283029 w 2079172"/>
              <a:gd name="connsiteY293" fmla="*/ 264552 h 1456278"/>
              <a:gd name="connsiteX294" fmla="*/ 141515 w 2079172"/>
              <a:gd name="connsiteY294" fmla="*/ 253666 h 1456278"/>
              <a:gd name="connsiteX295" fmla="*/ 174172 w 2079172"/>
              <a:gd name="connsiteY295" fmla="*/ 221009 h 1456278"/>
              <a:gd name="connsiteX296" fmla="*/ 217715 w 2079172"/>
              <a:gd name="connsiteY296" fmla="*/ 199237 h 1456278"/>
              <a:gd name="connsiteX297" fmla="*/ 195943 w 2079172"/>
              <a:gd name="connsiteY297" fmla="*/ 166580 h 1456278"/>
              <a:gd name="connsiteX298" fmla="*/ 174172 w 2079172"/>
              <a:gd name="connsiteY298" fmla="*/ 123037 h 1456278"/>
              <a:gd name="connsiteX299" fmla="*/ 163286 w 2079172"/>
              <a:gd name="connsiteY299" fmla="*/ 90380 h 1456278"/>
              <a:gd name="connsiteX300" fmla="*/ 130629 w 2079172"/>
              <a:gd name="connsiteY300" fmla="*/ 79494 h 1456278"/>
              <a:gd name="connsiteX301" fmla="*/ 108857 w 2079172"/>
              <a:gd name="connsiteY301" fmla="*/ 57723 h 1456278"/>
              <a:gd name="connsiteX302" fmla="*/ 119743 w 2079172"/>
              <a:gd name="connsiteY302" fmla="*/ 3294 h 1456278"/>
              <a:gd name="connsiteX303" fmla="*/ 152400 w 2079172"/>
              <a:gd name="connsiteY303" fmla="*/ 14180 h 1456278"/>
              <a:gd name="connsiteX304" fmla="*/ 141515 w 2079172"/>
              <a:gd name="connsiteY304" fmla="*/ 68609 h 1456278"/>
              <a:gd name="connsiteX305" fmla="*/ 108857 w 2079172"/>
              <a:gd name="connsiteY305" fmla="*/ 46837 h 1456278"/>
              <a:gd name="connsiteX306" fmla="*/ 130629 w 2079172"/>
              <a:gd name="connsiteY306" fmla="*/ 79494 h 1456278"/>
              <a:gd name="connsiteX307" fmla="*/ 174172 w 2079172"/>
              <a:gd name="connsiteY307" fmla="*/ 123037 h 1456278"/>
              <a:gd name="connsiteX308" fmla="*/ 163286 w 2079172"/>
              <a:gd name="connsiteY308" fmla="*/ 90380 h 1456278"/>
              <a:gd name="connsiteX309" fmla="*/ 228600 w 2079172"/>
              <a:gd name="connsiteY309" fmla="*/ 123037 h 1456278"/>
              <a:gd name="connsiteX310" fmla="*/ 228600 w 2079172"/>
              <a:gd name="connsiteY310" fmla="*/ 155694 h 145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</a:cxnLst>
            <a:rect l="l" t="t" r="r" b="b"/>
            <a:pathLst>
              <a:path w="2079172" h="1456278">
                <a:moveTo>
                  <a:pt x="108857" y="101266"/>
                </a:moveTo>
                <a:cubicBezTo>
                  <a:pt x="122210" y="111949"/>
                  <a:pt x="172835" y="155026"/>
                  <a:pt x="195943" y="166580"/>
                </a:cubicBezTo>
                <a:cubicBezTo>
                  <a:pt x="218260" y="177738"/>
                  <a:pt x="262325" y="184211"/>
                  <a:pt x="283029" y="188352"/>
                </a:cubicBezTo>
                <a:cubicBezTo>
                  <a:pt x="275772" y="195609"/>
                  <a:pt x="270437" y="205533"/>
                  <a:pt x="261257" y="210123"/>
                </a:cubicBezTo>
                <a:cubicBezTo>
                  <a:pt x="247876" y="216814"/>
                  <a:pt x="232100" y="216899"/>
                  <a:pt x="217715" y="221009"/>
                </a:cubicBezTo>
                <a:cubicBezTo>
                  <a:pt x="206682" y="224161"/>
                  <a:pt x="196189" y="229111"/>
                  <a:pt x="185057" y="231894"/>
                </a:cubicBezTo>
                <a:cubicBezTo>
                  <a:pt x="167107" y="236381"/>
                  <a:pt x="117546" y="255862"/>
                  <a:pt x="130629" y="242780"/>
                </a:cubicBezTo>
                <a:cubicBezTo>
                  <a:pt x="139463" y="233947"/>
                  <a:pt x="219753" y="215056"/>
                  <a:pt x="239486" y="210123"/>
                </a:cubicBezTo>
                <a:cubicBezTo>
                  <a:pt x="261257" y="217380"/>
                  <a:pt x="291031" y="213535"/>
                  <a:pt x="304800" y="231894"/>
                </a:cubicBezTo>
                <a:cubicBezTo>
                  <a:pt x="312650" y="242360"/>
                  <a:pt x="284098" y="248352"/>
                  <a:pt x="272143" y="253666"/>
                </a:cubicBezTo>
                <a:cubicBezTo>
                  <a:pt x="251172" y="262987"/>
                  <a:pt x="206829" y="275437"/>
                  <a:pt x="206829" y="275437"/>
                </a:cubicBezTo>
                <a:cubicBezTo>
                  <a:pt x="285129" y="301538"/>
                  <a:pt x="187348" y="275437"/>
                  <a:pt x="283029" y="275437"/>
                </a:cubicBezTo>
                <a:cubicBezTo>
                  <a:pt x="315887" y="275437"/>
                  <a:pt x="348343" y="282694"/>
                  <a:pt x="381000" y="286323"/>
                </a:cubicBezTo>
                <a:cubicBezTo>
                  <a:pt x="359229" y="300837"/>
                  <a:pt x="340509" y="321591"/>
                  <a:pt x="315686" y="329866"/>
                </a:cubicBezTo>
                <a:cubicBezTo>
                  <a:pt x="304800" y="333495"/>
                  <a:pt x="293292" y="335620"/>
                  <a:pt x="283029" y="340752"/>
                </a:cubicBezTo>
                <a:cubicBezTo>
                  <a:pt x="271327" y="346603"/>
                  <a:pt x="260588" y="354350"/>
                  <a:pt x="250372" y="362523"/>
                </a:cubicBezTo>
                <a:cubicBezTo>
                  <a:pt x="242358" y="368934"/>
                  <a:pt x="218536" y="386307"/>
                  <a:pt x="228600" y="384294"/>
                </a:cubicBezTo>
                <a:lnTo>
                  <a:pt x="337457" y="362523"/>
                </a:lnTo>
                <a:cubicBezTo>
                  <a:pt x="326571" y="373409"/>
                  <a:pt x="317609" y="386641"/>
                  <a:pt x="304800" y="395180"/>
                </a:cubicBezTo>
                <a:cubicBezTo>
                  <a:pt x="295253" y="401545"/>
                  <a:pt x="260668" y="406066"/>
                  <a:pt x="272143" y="406066"/>
                </a:cubicBezTo>
                <a:cubicBezTo>
                  <a:pt x="295853" y="406066"/>
                  <a:pt x="325241" y="389428"/>
                  <a:pt x="348343" y="384294"/>
                </a:cubicBezTo>
                <a:cubicBezTo>
                  <a:pt x="369889" y="379506"/>
                  <a:pt x="391886" y="377037"/>
                  <a:pt x="413657" y="373409"/>
                </a:cubicBezTo>
                <a:cubicBezTo>
                  <a:pt x="457200" y="377037"/>
                  <a:pt x="503374" y="368952"/>
                  <a:pt x="544286" y="384294"/>
                </a:cubicBezTo>
                <a:cubicBezTo>
                  <a:pt x="556669" y="388938"/>
                  <a:pt x="469335" y="416674"/>
                  <a:pt x="468086" y="416952"/>
                </a:cubicBezTo>
                <a:cubicBezTo>
                  <a:pt x="423254" y="426915"/>
                  <a:pt x="391946" y="426831"/>
                  <a:pt x="348343" y="438723"/>
                </a:cubicBezTo>
                <a:cubicBezTo>
                  <a:pt x="326203" y="444761"/>
                  <a:pt x="260311" y="463739"/>
                  <a:pt x="283029" y="460494"/>
                </a:cubicBezTo>
                <a:lnTo>
                  <a:pt x="359229" y="449609"/>
                </a:lnTo>
                <a:cubicBezTo>
                  <a:pt x="410161" y="432631"/>
                  <a:pt x="432336" y="420292"/>
                  <a:pt x="500743" y="449609"/>
                </a:cubicBezTo>
                <a:cubicBezTo>
                  <a:pt x="512768" y="454763"/>
                  <a:pt x="480336" y="466786"/>
                  <a:pt x="468086" y="471380"/>
                </a:cubicBezTo>
                <a:cubicBezTo>
                  <a:pt x="450762" y="477877"/>
                  <a:pt x="431719" y="478252"/>
                  <a:pt x="413657" y="482266"/>
                </a:cubicBezTo>
                <a:cubicBezTo>
                  <a:pt x="399053" y="485512"/>
                  <a:pt x="384500" y="489042"/>
                  <a:pt x="370115" y="493152"/>
                </a:cubicBezTo>
                <a:cubicBezTo>
                  <a:pt x="359082" y="496304"/>
                  <a:pt x="348747" y="501984"/>
                  <a:pt x="337457" y="504037"/>
                </a:cubicBezTo>
                <a:cubicBezTo>
                  <a:pt x="308675" y="509270"/>
                  <a:pt x="279228" y="510113"/>
                  <a:pt x="250372" y="514923"/>
                </a:cubicBezTo>
                <a:cubicBezTo>
                  <a:pt x="235615" y="517383"/>
                  <a:pt x="221790" y="525809"/>
                  <a:pt x="206829" y="525809"/>
                </a:cubicBezTo>
                <a:cubicBezTo>
                  <a:pt x="195354" y="525809"/>
                  <a:pt x="228234" y="517173"/>
                  <a:pt x="239486" y="514923"/>
                </a:cubicBezTo>
                <a:cubicBezTo>
                  <a:pt x="282772" y="506266"/>
                  <a:pt x="326572" y="500409"/>
                  <a:pt x="370115" y="493152"/>
                </a:cubicBezTo>
                <a:cubicBezTo>
                  <a:pt x="388365" y="490110"/>
                  <a:pt x="406400" y="485895"/>
                  <a:pt x="424543" y="482266"/>
                </a:cubicBezTo>
                <a:cubicBezTo>
                  <a:pt x="475343" y="485895"/>
                  <a:pt x="527226" y="482104"/>
                  <a:pt x="576943" y="493152"/>
                </a:cubicBezTo>
                <a:cubicBezTo>
                  <a:pt x="595004" y="497166"/>
                  <a:pt x="540465" y="499550"/>
                  <a:pt x="522515" y="504037"/>
                </a:cubicBezTo>
                <a:cubicBezTo>
                  <a:pt x="511383" y="506820"/>
                  <a:pt x="500989" y="512140"/>
                  <a:pt x="489857" y="514923"/>
                </a:cubicBezTo>
                <a:cubicBezTo>
                  <a:pt x="471907" y="519410"/>
                  <a:pt x="416927" y="525809"/>
                  <a:pt x="435429" y="525809"/>
                </a:cubicBezTo>
                <a:cubicBezTo>
                  <a:pt x="508091" y="525809"/>
                  <a:pt x="580572" y="518552"/>
                  <a:pt x="653143" y="514923"/>
                </a:cubicBezTo>
                <a:cubicBezTo>
                  <a:pt x="642257" y="518552"/>
                  <a:pt x="631944" y="525190"/>
                  <a:pt x="620486" y="525809"/>
                </a:cubicBezTo>
                <a:cubicBezTo>
                  <a:pt x="497241" y="532471"/>
                  <a:pt x="373797" y="536694"/>
                  <a:pt x="250372" y="536694"/>
                </a:cubicBezTo>
                <a:cubicBezTo>
                  <a:pt x="235411" y="536694"/>
                  <a:pt x="279245" y="528743"/>
                  <a:pt x="293915" y="525809"/>
                </a:cubicBezTo>
                <a:cubicBezTo>
                  <a:pt x="315558" y="521480"/>
                  <a:pt x="337458" y="518552"/>
                  <a:pt x="359229" y="514923"/>
                </a:cubicBezTo>
                <a:cubicBezTo>
                  <a:pt x="435429" y="518552"/>
                  <a:pt x="512132" y="516347"/>
                  <a:pt x="587829" y="525809"/>
                </a:cubicBezTo>
                <a:cubicBezTo>
                  <a:pt x="606188" y="528104"/>
                  <a:pt x="551651" y="533652"/>
                  <a:pt x="533400" y="536694"/>
                </a:cubicBezTo>
                <a:cubicBezTo>
                  <a:pt x="508091" y="540912"/>
                  <a:pt x="482660" y="544397"/>
                  <a:pt x="457200" y="547580"/>
                </a:cubicBezTo>
                <a:cubicBezTo>
                  <a:pt x="365741" y="559013"/>
                  <a:pt x="360148" y="556780"/>
                  <a:pt x="272143" y="569352"/>
                </a:cubicBezTo>
                <a:cubicBezTo>
                  <a:pt x="250293" y="572473"/>
                  <a:pt x="228600" y="576609"/>
                  <a:pt x="206829" y="580237"/>
                </a:cubicBezTo>
                <a:lnTo>
                  <a:pt x="141515" y="602009"/>
                </a:lnTo>
                <a:cubicBezTo>
                  <a:pt x="110343" y="612400"/>
                  <a:pt x="206882" y="595199"/>
                  <a:pt x="239486" y="591123"/>
                </a:cubicBezTo>
                <a:cubicBezTo>
                  <a:pt x="264946" y="587940"/>
                  <a:pt x="290286" y="583866"/>
                  <a:pt x="315686" y="580237"/>
                </a:cubicBezTo>
                <a:lnTo>
                  <a:pt x="598715" y="591123"/>
                </a:lnTo>
                <a:cubicBezTo>
                  <a:pt x="641879" y="600372"/>
                  <a:pt x="511629" y="605637"/>
                  <a:pt x="468086" y="612894"/>
                </a:cubicBezTo>
                <a:cubicBezTo>
                  <a:pt x="340112" y="634223"/>
                  <a:pt x="456655" y="613015"/>
                  <a:pt x="359229" y="634666"/>
                </a:cubicBezTo>
                <a:cubicBezTo>
                  <a:pt x="341167" y="638680"/>
                  <a:pt x="322750" y="641065"/>
                  <a:pt x="304800" y="645552"/>
                </a:cubicBezTo>
                <a:cubicBezTo>
                  <a:pt x="293668" y="648335"/>
                  <a:pt x="260669" y="656437"/>
                  <a:pt x="272143" y="656437"/>
                </a:cubicBezTo>
                <a:cubicBezTo>
                  <a:pt x="304145" y="656437"/>
                  <a:pt x="338620" y="638865"/>
                  <a:pt x="370115" y="634666"/>
                </a:cubicBezTo>
                <a:cubicBezTo>
                  <a:pt x="409842" y="629369"/>
                  <a:pt x="449943" y="627409"/>
                  <a:pt x="489857" y="623780"/>
                </a:cubicBezTo>
                <a:cubicBezTo>
                  <a:pt x="609712" y="628991"/>
                  <a:pt x="691317" y="619718"/>
                  <a:pt x="794657" y="645552"/>
                </a:cubicBezTo>
                <a:cubicBezTo>
                  <a:pt x="805789" y="648335"/>
                  <a:pt x="816429" y="652809"/>
                  <a:pt x="827315" y="656437"/>
                </a:cubicBezTo>
                <a:cubicBezTo>
                  <a:pt x="858103" y="687227"/>
                  <a:pt x="874943" y="691085"/>
                  <a:pt x="783772" y="699980"/>
                </a:cubicBezTo>
                <a:cubicBezTo>
                  <a:pt x="657166" y="712332"/>
                  <a:pt x="402772" y="721752"/>
                  <a:pt x="402772" y="721752"/>
                </a:cubicBezTo>
                <a:cubicBezTo>
                  <a:pt x="377372" y="725380"/>
                  <a:pt x="352089" y="729951"/>
                  <a:pt x="326572" y="732637"/>
                </a:cubicBezTo>
                <a:cubicBezTo>
                  <a:pt x="283118" y="737211"/>
                  <a:pt x="155782" y="760735"/>
                  <a:pt x="195943" y="743523"/>
                </a:cubicBezTo>
                <a:cubicBezTo>
                  <a:pt x="260701" y="715770"/>
                  <a:pt x="332561" y="705831"/>
                  <a:pt x="402772" y="699980"/>
                </a:cubicBezTo>
                <a:lnTo>
                  <a:pt x="533400" y="689094"/>
                </a:lnTo>
                <a:cubicBezTo>
                  <a:pt x="739617" y="693781"/>
                  <a:pt x="884396" y="661859"/>
                  <a:pt x="1055915" y="710866"/>
                </a:cubicBezTo>
                <a:cubicBezTo>
                  <a:pt x="1066948" y="714018"/>
                  <a:pt x="1077686" y="718123"/>
                  <a:pt x="1088572" y="721752"/>
                </a:cubicBezTo>
                <a:cubicBezTo>
                  <a:pt x="1084943" y="732638"/>
                  <a:pt x="1085800" y="746295"/>
                  <a:pt x="1077686" y="754409"/>
                </a:cubicBezTo>
                <a:cubicBezTo>
                  <a:pt x="1069572" y="762523"/>
                  <a:pt x="1056347" y="763408"/>
                  <a:pt x="1045029" y="765294"/>
                </a:cubicBezTo>
                <a:cubicBezTo>
                  <a:pt x="1012618" y="770696"/>
                  <a:pt x="979714" y="772551"/>
                  <a:pt x="947057" y="776180"/>
                </a:cubicBezTo>
                <a:cubicBezTo>
                  <a:pt x="837708" y="803518"/>
                  <a:pt x="888358" y="788490"/>
                  <a:pt x="794657" y="819723"/>
                </a:cubicBezTo>
                <a:cubicBezTo>
                  <a:pt x="766904" y="828974"/>
                  <a:pt x="736600" y="826980"/>
                  <a:pt x="707572" y="830609"/>
                </a:cubicBezTo>
                <a:cubicBezTo>
                  <a:pt x="625247" y="871770"/>
                  <a:pt x="699175" y="841079"/>
                  <a:pt x="566057" y="863266"/>
                </a:cubicBezTo>
                <a:cubicBezTo>
                  <a:pt x="554739" y="865152"/>
                  <a:pt x="544718" y="872266"/>
                  <a:pt x="533400" y="874152"/>
                </a:cubicBezTo>
                <a:cubicBezTo>
                  <a:pt x="500989" y="879554"/>
                  <a:pt x="468086" y="881409"/>
                  <a:pt x="435429" y="885037"/>
                </a:cubicBezTo>
                <a:cubicBezTo>
                  <a:pt x="397321" y="875511"/>
                  <a:pt x="325064" y="863266"/>
                  <a:pt x="468086" y="863266"/>
                </a:cubicBezTo>
                <a:cubicBezTo>
                  <a:pt x="645923" y="863266"/>
                  <a:pt x="823686" y="870523"/>
                  <a:pt x="1001486" y="874152"/>
                </a:cubicBezTo>
                <a:cubicBezTo>
                  <a:pt x="1019629" y="877780"/>
                  <a:pt x="1037628" y="882224"/>
                  <a:pt x="1055915" y="885037"/>
                </a:cubicBezTo>
                <a:cubicBezTo>
                  <a:pt x="1170207" y="902620"/>
                  <a:pt x="1109042" y="884603"/>
                  <a:pt x="1175657" y="906809"/>
                </a:cubicBezTo>
                <a:cubicBezTo>
                  <a:pt x="1146629" y="917695"/>
                  <a:pt x="1119016" y="933611"/>
                  <a:pt x="1088572" y="939466"/>
                </a:cubicBezTo>
                <a:cubicBezTo>
                  <a:pt x="1037512" y="949285"/>
                  <a:pt x="832913" y="966934"/>
                  <a:pt x="762000" y="972123"/>
                </a:cubicBezTo>
                <a:lnTo>
                  <a:pt x="446315" y="993894"/>
                </a:lnTo>
                <a:cubicBezTo>
                  <a:pt x="348343" y="990266"/>
                  <a:pt x="249740" y="994690"/>
                  <a:pt x="152400" y="983009"/>
                </a:cubicBezTo>
                <a:cubicBezTo>
                  <a:pt x="142210" y="981786"/>
                  <a:pt x="164171" y="963545"/>
                  <a:pt x="174172" y="961237"/>
                </a:cubicBezTo>
                <a:cubicBezTo>
                  <a:pt x="213225" y="952225"/>
                  <a:pt x="254035" y="954340"/>
                  <a:pt x="293915" y="950352"/>
                </a:cubicBezTo>
                <a:cubicBezTo>
                  <a:pt x="326610" y="947083"/>
                  <a:pt x="359229" y="943095"/>
                  <a:pt x="391886" y="939466"/>
                </a:cubicBezTo>
                <a:cubicBezTo>
                  <a:pt x="517870" y="907969"/>
                  <a:pt x="513875" y="899925"/>
                  <a:pt x="685800" y="928580"/>
                </a:cubicBezTo>
                <a:cubicBezTo>
                  <a:pt x="711109" y="932798"/>
                  <a:pt x="635075" y="936409"/>
                  <a:pt x="609600" y="939466"/>
                </a:cubicBezTo>
                <a:cubicBezTo>
                  <a:pt x="544352" y="947296"/>
                  <a:pt x="478713" y="951943"/>
                  <a:pt x="413657" y="961237"/>
                </a:cubicBezTo>
                <a:lnTo>
                  <a:pt x="337457" y="972123"/>
                </a:lnTo>
                <a:cubicBezTo>
                  <a:pt x="315642" y="975479"/>
                  <a:pt x="250071" y="983009"/>
                  <a:pt x="272143" y="983009"/>
                </a:cubicBezTo>
                <a:cubicBezTo>
                  <a:pt x="297801" y="983009"/>
                  <a:pt x="322861" y="975121"/>
                  <a:pt x="348343" y="972123"/>
                </a:cubicBezTo>
                <a:cubicBezTo>
                  <a:pt x="384560" y="967862"/>
                  <a:pt x="420883" y="964539"/>
                  <a:pt x="457200" y="961237"/>
                </a:cubicBezTo>
                <a:lnTo>
                  <a:pt x="707572" y="939466"/>
                </a:lnTo>
                <a:cubicBezTo>
                  <a:pt x="809172" y="943095"/>
                  <a:pt x="911125" y="941148"/>
                  <a:pt x="1012372" y="950352"/>
                </a:cubicBezTo>
                <a:cubicBezTo>
                  <a:pt x="1034353" y="952350"/>
                  <a:pt x="968958" y="958499"/>
                  <a:pt x="947057" y="961237"/>
                </a:cubicBezTo>
                <a:cubicBezTo>
                  <a:pt x="910872" y="965760"/>
                  <a:pt x="874526" y="968918"/>
                  <a:pt x="838200" y="972123"/>
                </a:cubicBezTo>
                <a:cubicBezTo>
                  <a:pt x="751151" y="979804"/>
                  <a:pt x="663314" y="980606"/>
                  <a:pt x="576943" y="993894"/>
                </a:cubicBezTo>
                <a:cubicBezTo>
                  <a:pt x="555486" y="997195"/>
                  <a:pt x="377848" y="1026552"/>
                  <a:pt x="337457" y="1026552"/>
                </a:cubicBezTo>
                <a:cubicBezTo>
                  <a:pt x="318955" y="1026552"/>
                  <a:pt x="373570" y="1018283"/>
                  <a:pt x="391886" y="1015666"/>
                </a:cubicBezTo>
                <a:cubicBezTo>
                  <a:pt x="424414" y="1011019"/>
                  <a:pt x="457173" y="1008161"/>
                  <a:pt x="489857" y="1004780"/>
                </a:cubicBezTo>
                <a:lnTo>
                  <a:pt x="707572" y="983009"/>
                </a:lnTo>
                <a:lnTo>
                  <a:pt x="892629" y="993894"/>
                </a:lnTo>
                <a:cubicBezTo>
                  <a:pt x="930651" y="1006568"/>
                  <a:pt x="812745" y="1000584"/>
                  <a:pt x="772886" y="1004780"/>
                </a:cubicBezTo>
                <a:cubicBezTo>
                  <a:pt x="743792" y="1007843"/>
                  <a:pt x="714829" y="1012037"/>
                  <a:pt x="685800" y="1015666"/>
                </a:cubicBezTo>
                <a:cubicBezTo>
                  <a:pt x="488204" y="1074945"/>
                  <a:pt x="633480" y="1039402"/>
                  <a:pt x="326572" y="1070094"/>
                </a:cubicBezTo>
                <a:lnTo>
                  <a:pt x="217715" y="1080980"/>
                </a:lnTo>
                <a:cubicBezTo>
                  <a:pt x="192233" y="1083978"/>
                  <a:pt x="115857" y="1091866"/>
                  <a:pt x="141515" y="1091866"/>
                </a:cubicBezTo>
                <a:cubicBezTo>
                  <a:pt x="199685" y="1091866"/>
                  <a:pt x="257664" y="1085124"/>
                  <a:pt x="315686" y="1080980"/>
                </a:cubicBezTo>
                <a:lnTo>
                  <a:pt x="598715" y="1059209"/>
                </a:lnTo>
                <a:cubicBezTo>
                  <a:pt x="645886" y="1051952"/>
                  <a:pt x="692522" y="1038800"/>
                  <a:pt x="740229" y="1037437"/>
                </a:cubicBezTo>
                <a:cubicBezTo>
                  <a:pt x="820107" y="1035155"/>
                  <a:pt x="900891" y="1035186"/>
                  <a:pt x="979715" y="1048323"/>
                </a:cubicBezTo>
                <a:cubicBezTo>
                  <a:pt x="995722" y="1050991"/>
                  <a:pt x="951567" y="1064962"/>
                  <a:pt x="936172" y="1070094"/>
                </a:cubicBezTo>
                <a:cubicBezTo>
                  <a:pt x="906845" y="1079870"/>
                  <a:pt x="815056" y="1089512"/>
                  <a:pt x="794657" y="1091866"/>
                </a:cubicBezTo>
                <a:lnTo>
                  <a:pt x="489857" y="1124523"/>
                </a:lnTo>
                <a:cubicBezTo>
                  <a:pt x="454853" y="1128023"/>
                  <a:pt x="384732" y="1140230"/>
                  <a:pt x="348343" y="1146294"/>
                </a:cubicBezTo>
                <a:cubicBezTo>
                  <a:pt x="92279" y="1231651"/>
                  <a:pt x="366332" y="1136294"/>
                  <a:pt x="1012372" y="1168066"/>
                </a:cubicBezTo>
                <a:cubicBezTo>
                  <a:pt x="1025439" y="1168709"/>
                  <a:pt x="992127" y="1185700"/>
                  <a:pt x="979715" y="1189837"/>
                </a:cubicBezTo>
                <a:cubicBezTo>
                  <a:pt x="962432" y="1195598"/>
                  <a:pt x="834394" y="1211152"/>
                  <a:pt x="827315" y="1211609"/>
                </a:cubicBezTo>
                <a:cubicBezTo>
                  <a:pt x="743952" y="1216987"/>
                  <a:pt x="660357" y="1217985"/>
                  <a:pt x="576943" y="1222494"/>
                </a:cubicBezTo>
                <a:cubicBezTo>
                  <a:pt x="460716" y="1228776"/>
                  <a:pt x="343900" y="1238681"/>
                  <a:pt x="228600" y="1255152"/>
                </a:cubicBezTo>
                <a:cubicBezTo>
                  <a:pt x="206750" y="1258273"/>
                  <a:pt x="185057" y="1262409"/>
                  <a:pt x="163286" y="1266037"/>
                </a:cubicBezTo>
                <a:cubicBezTo>
                  <a:pt x="185057" y="1255151"/>
                  <a:pt x="204689" y="1237935"/>
                  <a:pt x="228600" y="1233380"/>
                </a:cubicBezTo>
                <a:cubicBezTo>
                  <a:pt x="232638" y="1232611"/>
                  <a:pt x="506564" y="1198145"/>
                  <a:pt x="337457" y="1244266"/>
                </a:cubicBezTo>
                <a:cubicBezTo>
                  <a:pt x="316163" y="1250074"/>
                  <a:pt x="293914" y="1251523"/>
                  <a:pt x="272143" y="1255152"/>
                </a:cubicBezTo>
                <a:cubicBezTo>
                  <a:pt x="322943" y="1258780"/>
                  <a:pt x="375134" y="1253685"/>
                  <a:pt x="424543" y="1266037"/>
                </a:cubicBezTo>
                <a:cubicBezTo>
                  <a:pt x="434500" y="1268526"/>
                  <a:pt x="411952" y="1283219"/>
                  <a:pt x="402772" y="1287809"/>
                </a:cubicBezTo>
                <a:cubicBezTo>
                  <a:pt x="389391" y="1294500"/>
                  <a:pt x="373949" y="1296018"/>
                  <a:pt x="359229" y="1298694"/>
                </a:cubicBezTo>
                <a:cubicBezTo>
                  <a:pt x="333985" y="1303284"/>
                  <a:pt x="308429" y="1305951"/>
                  <a:pt x="283029" y="1309580"/>
                </a:cubicBezTo>
                <a:cubicBezTo>
                  <a:pt x="250372" y="1320466"/>
                  <a:pt x="218566" y="1334353"/>
                  <a:pt x="185057" y="1342237"/>
                </a:cubicBezTo>
                <a:cubicBezTo>
                  <a:pt x="171669" y="1345387"/>
                  <a:pt x="7650" y="1363159"/>
                  <a:pt x="0" y="1364009"/>
                </a:cubicBezTo>
                <a:cubicBezTo>
                  <a:pt x="33637" y="1354398"/>
                  <a:pt x="103438" y="1331352"/>
                  <a:pt x="141515" y="1331352"/>
                </a:cubicBezTo>
                <a:cubicBezTo>
                  <a:pt x="196064" y="1331352"/>
                  <a:pt x="250372" y="1338609"/>
                  <a:pt x="304800" y="1342237"/>
                </a:cubicBezTo>
                <a:cubicBezTo>
                  <a:pt x="290286" y="1345866"/>
                  <a:pt x="246296" y="1353123"/>
                  <a:pt x="261257" y="1353123"/>
                </a:cubicBezTo>
                <a:cubicBezTo>
                  <a:pt x="304951" y="1353123"/>
                  <a:pt x="348192" y="1342237"/>
                  <a:pt x="391886" y="1342237"/>
                </a:cubicBezTo>
                <a:cubicBezTo>
                  <a:pt x="450056" y="1342237"/>
                  <a:pt x="508000" y="1349494"/>
                  <a:pt x="566057" y="1353123"/>
                </a:cubicBezTo>
                <a:cubicBezTo>
                  <a:pt x="509429" y="1364449"/>
                  <a:pt x="506686" y="1365606"/>
                  <a:pt x="446315" y="1374894"/>
                </a:cubicBezTo>
                <a:cubicBezTo>
                  <a:pt x="410581" y="1380391"/>
                  <a:pt x="352886" y="1386521"/>
                  <a:pt x="315686" y="1396666"/>
                </a:cubicBezTo>
                <a:cubicBezTo>
                  <a:pt x="180153" y="1433629"/>
                  <a:pt x="275132" y="1414311"/>
                  <a:pt x="315686" y="1407552"/>
                </a:cubicBezTo>
                <a:cubicBezTo>
                  <a:pt x="446315" y="1411180"/>
                  <a:pt x="577147" y="1410286"/>
                  <a:pt x="707572" y="1418437"/>
                </a:cubicBezTo>
                <a:cubicBezTo>
                  <a:pt x="722504" y="1419370"/>
                  <a:pt x="678749" y="1426647"/>
                  <a:pt x="664029" y="1429323"/>
                </a:cubicBezTo>
                <a:cubicBezTo>
                  <a:pt x="638785" y="1433913"/>
                  <a:pt x="613360" y="1437656"/>
                  <a:pt x="587829" y="1440209"/>
                </a:cubicBezTo>
                <a:cubicBezTo>
                  <a:pt x="540753" y="1444917"/>
                  <a:pt x="493626" y="1451094"/>
                  <a:pt x="446315" y="1451094"/>
                </a:cubicBezTo>
                <a:cubicBezTo>
                  <a:pt x="413457" y="1451094"/>
                  <a:pt x="511572" y="1443276"/>
                  <a:pt x="544286" y="1440209"/>
                </a:cubicBezTo>
                <a:cubicBezTo>
                  <a:pt x="627692" y="1432390"/>
                  <a:pt x="711071" y="1424009"/>
                  <a:pt x="794657" y="1418437"/>
                </a:cubicBezTo>
                <a:lnTo>
                  <a:pt x="1121229" y="1396666"/>
                </a:lnTo>
                <a:lnTo>
                  <a:pt x="1273629" y="1385780"/>
                </a:lnTo>
                <a:cubicBezTo>
                  <a:pt x="1513388" y="1400765"/>
                  <a:pt x="1505615" y="1390242"/>
                  <a:pt x="1251857" y="1418437"/>
                </a:cubicBezTo>
                <a:cubicBezTo>
                  <a:pt x="1226356" y="1421270"/>
                  <a:pt x="1201057" y="1425694"/>
                  <a:pt x="1175657" y="1429323"/>
                </a:cubicBezTo>
                <a:cubicBezTo>
                  <a:pt x="1146696" y="1433460"/>
                  <a:pt x="1233667" y="1421668"/>
                  <a:pt x="1262743" y="1418437"/>
                </a:cubicBezTo>
                <a:cubicBezTo>
                  <a:pt x="1298987" y="1414410"/>
                  <a:pt x="1335356" y="1411579"/>
                  <a:pt x="1371600" y="1407552"/>
                </a:cubicBezTo>
                <a:cubicBezTo>
                  <a:pt x="1400676" y="1404321"/>
                  <a:pt x="1429431" y="1396666"/>
                  <a:pt x="1458686" y="1396666"/>
                </a:cubicBezTo>
                <a:cubicBezTo>
                  <a:pt x="1484344" y="1396666"/>
                  <a:pt x="1407753" y="1403093"/>
                  <a:pt x="1382486" y="1407552"/>
                </a:cubicBezTo>
                <a:cubicBezTo>
                  <a:pt x="1346045" y="1413983"/>
                  <a:pt x="1309915" y="1422066"/>
                  <a:pt x="1273629" y="1429323"/>
                </a:cubicBezTo>
                <a:cubicBezTo>
                  <a:pt x="1068223" y="1413522"/>
                  <a:pt x="1106056" y="1426726"/>
                  <a:pt x="1208315" y="1407552"/>
                </a:cubicBezTo>
                <a:cubicBezTo>
                  <a:pt x="1394901" y="1372567"/>
                  <a:pt x="1215207" y="1394888"/>
                  <a:pt x="1415143" y="1374894"/>
                </a:cubicBezTo>
                <a:cubicBezTo>
                  <a:pt x="1447800" y="1367637"/>
                  <a:pt x="1479688" y="1354460"/>
                  <a:pt x="1513115" y="1353123"/>
                </a:cubicBezTo>
                <a:cubicBezTo>
                  <a:pt x="1749360" y="1343674"/>
                  <a:pt x="1731595" y="1355372"/>
                  <a:pt x="1643743" y="1374894"/>
                </a:cubicBezTo>
                <a:cubicBezTo>
                  <a:pt x="1625682" y="1378908"/>
                  <a:pt x="1607458" y="1382151"/>
                  <a:pt x="1589315" y="1385780"/>
                </a:cubicBezTo>
                <a:cubicBezTo>
                  <a:pt x="1560286" y="1382151"/>
                  <a:pt x="1529391" y="1385759"/>
                  <a:pt x="1502229" y="1374894"/>
                </a:cubicBezTo>
                <a:cubicBezTo>
                  <a:pt x="1491575" y="1370633"/>
                  <a:pt x="1523634" y="1366259"/>
                  <a:pt x="1534886" y="1364009"/>
                </a:cubicBezTo>
                <a:cubicBezTo>
                  <a:pt x="1560046" y="1358977"/>
                  <a:pt x="1585686" y="1356752"/>
                  <a:pt x="1611086" y="1353123"/>
                </a:cubicBezTo>
                <a:cubicBezTo>
                  <a:pt x="1657297" y="1337719"/>
                  <a:pt x="1679223" y="1335819"/>
                  <a:pt x="1567543" y="1331352"/>
                </a:cubicBezTo>
                <a:cubicBezTo>
                  <a:pt x="1411597" y="1325114"/>
                  <a:pt x="1255486" y="1324095"/>
                  <a:pt x="1099457" y="1320466"/>
                </a:cubicBezTo>
                <a:cubicBezTo>
                  <a:pt x="1066800" y="1316837"/>
                  <a:pt x="1033858" y="1315210"/>
                  <a:pt x="1001486" y="1309580"/>
                </a:cubicBezTo>
                <a:cubicBezTo>
                  <a:pt x="879298" y="1288330"/>
                  <a:pt x="889222" y="1290302"/>
                  <a:pt x="816429" y="1266037"/>
                </a:cubicBezTo>
                <a:cubicBezTo>
                  <a:pt x="823686" y="1255151"/>
                  <a:pt x="825284" y="1235463"/>
                  <a:pt x="838200" y="1233380"/>
                </a:cubicBezTo>
                <a:cubicBezTo>
                  <a:pt x="942333" y="1216585"/>
                  <a:pt x="1153886" y="1211609"/>
                  <a:pt x="1153886" y="1211609"/>
                </a:cubicBezTo>
                <a:cubicBezTo>
                  <a:pt x="1222829" y="1215237"/>
                  <a:pt x="1291960" y="1216244"/>
                  <a:pt x="1360715" y="1222494"/>
                </a:cubicBezTo>
                <a:cubicBezTo>
                  <a:pt x="1372142" y="1223533"/>
                  <a:pt x="1399737" y="1223833"/>
                  <a:pt x="1393372" y="1233380"/>
                </a:cubicBezTo>
                <a:cubicBezTo>
                  <a:pt x="1375802" y="1259735"/>
                  <a:pt x="1245085" y="1265808"/>
                  <a:pt x="1240972" y="1266037"/>
                </a:cubicBezTo>
                <a:cubicBezTo>
                  <a:pt x="1143084" y="1271475"/>
                  <a:pt x="1045029" y="1273294"/>
                  <a:pt x="947057" y="1276923"/>
                </a:cubicBezTo>
                <a:cubicBezTo>
                  <a:pt x="889000" y="1273294"/>
                  <a:pt x="772886" y="1324207"/>
                  <a:pt x="772886" y="1266037"/>
                </a:cubicBezTo>
                <a:cubicBezTo>
                  <a:pt x="772886" y="1207528"/>
                  <a:pt x="888638" y="1247512"/>
                  <a:pt x="947057" y="1244266"/>
                </a:cubicBezTo>
                <a:lnTo>
                  <a:pt x="1143000" y="1233380"/>
                </a:lnTo>
                <a:cubicBezTo>
                  <a:pt x="1172029" y="1229751"/>
                  <a:pt x="1201277" y="1227578"/>
                  <a:pt x="1230086" y="1222494"/>
                </a:cubicBezTo>
                <a:cubicBezTo>
                  <a:pt x="1263031" y="1216680"/>
                  <a:pt x="1294618" y="1201706"/>
                  <a:pt x="1328057" y="1200723"/>
                </a:cubicBezTo>
                <a:cubicBezTo>
                  <a:pt x="1418805" y="1198054"/>
                  <a:pt x="1509486" y="1207980"/>
                  <a:pt x="1600200" y="1211609"/>
                </a:cubicBezTo>
                <a:cubicBezTo>
                  <a:pt x="1429742" y="1192669"/>
                  <a:pt x="1534924" y="1203992"/>
                  <a:pt x="1284515" y="1178952"/>
                </a:cubicBezTo>
                <a:cubicBezTo>
                  <a:pt x="1255406" y="1176041"/>
                  <a:pt x="1226326" y="1172629"/>
                  <a:pt x="1197429" y="1168066"/>
                </a:cubicBezTo>
                <a:cubicBezTo>
                  <a:pt x="1157357" y="1161739"/>
                  <a:pt x="1117600" y="1153551"/>
                  <a:pt x="1077686" y="1146294"/>
                </a:cubicBezTo>
                <a:cubicBezTo>
                  <a:pt x="1141755" y="1114260"/>
                  <a:pt x="1105834" y="1129654"/>
                  <a:pt x="1186543" y="1102752"/>
                </a:cubicBezTo>
                <a:cubicBezTo>
                  <a:pt x="1207482" y="1095772"/>
                  <a:pt x="1230086" y="1095495"/>
                  <a:pt x="1251857" y="1091866"/>
                </a:cubicBezTo>
                <a:cubicBezTo>
                  <a:pt x="1204686" y="1084609"/>
                  <a:pt x="1121918" y="1116396"/>
                  <a:pt x="1110343" y="1070094"/>
                </a:cubicBezTo>
                <a:cubicBezTo>
                  <a:pt x="1099637" y="1027268"/>
                  <a:pt x="1197429" y="1055580"/>
                  <a:pt x="1240972" y="1048323"/>
                </a:cubicBezTo>
                <a:cubicBezTo>
                  <a:pt x="1338707" y="1032034"/>
                  <a:pt x="1284334" y="1039876"/>
                  <a:pt x="1404257" y="1026552"/>
                </a:cubicBezTo>
                <a:cubicBezTo>
                  <a:pt x="1342571" y="1022923"/>
                  <a:pt x="1279792" y="1027785"/>
                  <a:pt x="1219200" y="1015666"/>
                </a:cubicBezTo>
                <a:cubicBezTo>
                  <a:pt x="1209136" y="1013653"/>
                  <a:pt x="1235692" y="1002695"/>
                  <a:pt x="1240972" y="993894"/>
                </a:cubicBezTo>
                <a:cubicBezTo>
                  <a:pt x="1246875" y="984055"/>
                  <a:pt x="1248229" y="972123"/>
                  <a:pt x="1251857" y="961237"/>
                </a:cubicBezTo>
                <a:lnTo>
                  <a:pt x="1153886" y="928580"/>
                </a:lnTo>
                <a:lnTo>
                  <a:pt x="1121229" y="917694"/>
                </a:lnTo>
                <a:lnTo>
                  <a:pt x="1088572" y="906809"/>
                </a:lnTo>
                <a:cubicBezTo>
                  <a:pt x="1099458" y="895923"/>
                  <a:pt x="1107161" y="880404"/>
                  <a:pt x="1121229" y="874152"/>
                </a:cubicBezTo>
                <a:cubicBezTo>
                  <a:pt x="1128102" y="871097"/>
                  <a:pt x="1262051" y="852380"/>
                  <a:pt x="1262743" y="852380"/>
                </a:cubicBezTo>
                <a:cubicBezTo>
                  <a:pt x="1281245" y="852380"/>
                  <a:pt x="1226519" y="859956"/>
                  <a:pt x="1208315" y="863266"/>
                </a:cubicBezTo>
                <a:cubicBezTo>
                  <a:pt x="1186599" y="867214"/>
                  <a:pt x="1164772" y="870523"/>
                  <a:pt x="1143000" y="874152"/>
                </a:cubicBezTo>
                <a:cubicBezTo>
                  <a:pt x="1232075" y="918688"/>
                  <a:pt x="1141159" y="877167"/>
                  <a:pt x="1230086" y="906809"/>
                </a:cubicBezTo>
                <a:cubicBezTo>
                  <a:pt x="1248624" y="912988"/>
                  <a:pt x="1266151" y="921902"/>
                  <a:pt x="1284515" y="928580"/>
                </a:cubicBezTo>
                <a:cubicBezTo>
                  <a:pt x="1306082" y="936423"/>
                  <a:pt x="1328058" y="943095"/>
                  <a:pt x="1349829" y="950352"/>
                </a:cubicBezTo>
                <a:lnTo>
                  <a:pt x="1382486" y="961237"/>
                </a:lnTo>
                <a:cubicBezTo>
                  <a:pt x="1389743" y="968494"/>
                  <a:pt x="1402570" y="972885"/>
                  <a:pt x="1404257" y="983009"/>
                </a:cubicBezTo>
                <a:cubicBezTo>
                  <a:pt x="1413251" y="1036971"/>
                  <a:pt x="1358496" y="1020620"/>
                  <a:pt x="1426029" y="1059209"/>
                </a:cubicBezTo>
                <a:cubicBezTo>
                  <a:pt x="1439019" y="1066632"/>
                  <a:pt x="1455242" y="1065795"/>
                  <a:pt x="1469572" y="1070094"/>
                </a:cubicBezTo>
                <a:cubicBezTo>
                  <a:pt x="1491553" y="1076688"/>
                  <a:pt x="1534886" y="1091866"/>
                  <a:pt x="1534886" y="1091866"/>
                </a:cubicBezTo>
                <a:cubicBezTo>
                  <a:pt x="1542143" y="1102752"/>
                  <a:pt x="1554506" y="1111618"/>
                  <a:pt x="1556657" y="1124523"/>
                </a:cubicBezTo>
                <a:cubicBezTo>
                  <a:pt x="1558543" y="1135841"/>
                  <a:pt x="1541510" y="1146526"/>
                  <a:pt x="1545772" y="1157180"/>
                </a:cubicBezTo>
                <a:cubicBezTo>
                  <a:pt x="1550631" y="1169327"/>
                  <a:pt x="1565898" y="1175193"/>
                  <a:pt x="1578429" y="1178952"/>
                </a:cubicBezTo>
                <a:cubicBezTo>
                  <a:pt x="1603005" y="1186325"/>
                  <a:pt x="1629385" y="1185247"/>
                  <a:pt x="1654629" y="1189837"/>
                </a:cubicBezTo>
                <a:cubicBezTo>
                  <a:pt x="1669349" y="1192513"/>
                  <a:pt x="1683658" y="1197094"/>
                  <a:pt x="1698172" y="1200723"/>
                </a:cubicBezTo>
                <a:cubicBezTo>
                  <a:pt x="1701800" y="1211609"/>
                  <a:pt x="1717171" y="1225266"/>
                  <a:pt x="1709057" y="1233380"/>
                </a:cubicBezTo>
                <a:cubicBezTo>
                  <a:pt x="1695974" y="1246463"/>
                  <a:pt x="1671953" y="1237769"/>
                  <a:pt x="1654629" y="1244266"/>
                </a:cubicBezTo>
                <a:cubicBezTo>
                  <a:pt x="1642379" y="1248860"/>
                  <a:pt x="1633674" y="1260186"/>
                  <a:pt x="1621972" y="1266037"/>
                </a:cubicBezTo>
                <a:cubicBezTo>
                  <a:pt x="1611709" y="1271169"/>
                  <a:pt x="1600201" y="1273294"/>
                  <a:pt x="1589315" y="1276923"/>
                </a:cubicBezTo>
                <a:cubicBezTo>
                  <a:pt x="1618343" y="1280552"/>
                  <a:pt x="1650234" y="1274726"/>
                  <a:pt x="1676400" y="1287809"/>
                </a:cubicBezTo>
                <a:cubicBezTo>
                  <a:pt x="1689781" y="1294500"/>
                  <a:pt x="1618070" y="1296419"/>
                  <a:pt x="1632857" y="1298694"/>
                </a:cubicBezTo>
                <a:cubicBezTo>
                  <a:pt x="1693931" y="1308090"/>
                  <a:pt x="1756229" y="1305951"/>
                  <a:pt x="1817915" y="1309580"/>
                </a:cubicBezTo>
                <a:cubicBezTo>
                  <a:pt x="1716315" y="1334981"/>
                  <a:pt x="1701800" y="1324095"/>
                  <a:pt x="1774372" y="1342237"/>
                </a:cubicBezTo>
                <a:cubicBezTo>
                  <a:pt x="1686420" y="1356896"/>
                  <a:pt x="1729996" y="1346143"/>
                  <a:pt x="1643743" y="1374894"/>
                </a:cubicBezTo>
                <a:cubicBezTo>
                  <a:pt x="1601865" y="1388853"/>
                  <a:pt x="1774372" y="1353123"/>
                  <a:pt x="1774372" y="1353123"/>
                </a:cubicBezTo>
                <a:cubicBezTo>
                  <a:pt x="1792515" y="1356752"/>
                  <a:pt x="1810425" y="1361847"/>
                  <a:pt x="1828800" y="1364009"/>
                </a:cubicBezTo>
                <a:cubicBezTo>
                  <a:pt x="1872195" y="1369114"/>
                  <a:pt x="1917977" y="1361077"/>
                  <a:pt x="1959429" y="1374894"/>
                </a:cubicBezTo>
                <a:cubicBezTo>
                  <a:pt x="1980368" y="1381873"/>
                  <a:pt x="1915661" y="1380992"/>
                  <a:pt x="1894115" y="1385780"/>
                </a:cubicBezTo>
                <a:cubicBezTo>
                  <a:pt x="1882913" y="1388269"/>
                  <a:pt x="1872343" y="1393037"/>
                  <a:pt x="1861457" y="1396666"/>
                </a:cubicBezTo>
                <a:cubicBezTo>
                  <a:pt x="1883229" y="1400295"/>
                  <a:pt x="1904922" y="1404431"/>
                  <a:pt x="1926772" y="1407552"/>
                </a:cubicBezTo>
                <a:cubicBezTo>
                  <a:pt x="1955732" y="1411689"/>
                  <a:pt x="1990454" y="1400885"/>
                  <a:pt x="2013857" y="1418437"/>
                </a:cubicBezTo>
                <a:cubicBezTo>
                  <a:pt x="2026839" y="1428173"/>
                  <a:pt x="1985230" y="1433817"/>
                  <a:pt x="1970315" y="1440209"/>
                </a:cubicBezTo>
                <a:cubicBezTo>
                  <a:pt x="1913780" y="1464438"/>
                  <a:pt x="1839603" y="1458636"/>
                  <a:pt x="2079172" y="1440209"/>
                </a:cubicBezTo>
                <a:cubicBezTo>
                  <a:pt x="2005565" y="1427941"/>
                  <a:pt x="2008502" y="1427518"/>
                  <a:pt x="1926772" y="1418437"/>
                </a:cubicBezTo>
                <a:cubicBezTo>
                  <a:pt x="1810825" y="1405554"/>
                  <a:pt x="1694376" y="1398663"/>
                  <a:pt x="1578429" y="1385780"/>
                </a:cubicBezTo>
                <a:cubicBezTo>
                  <a:pt x="1549353" y="1382549"/>
                  <a:pt x="1520341" y="1378760"/>
                  <a:pt x="1491343" y="1374894"/>
                </a:cubicBezTo>
                <a:cubicBezTo>
                  <a:pt x="1451833" y="1369626"/>
                  <a:pt x="1400638" y="1363104"/>
                  <a:pt x="1360715" y="1353123"/>
                </a:cubicBezTo>
                <a:cubicBezTo>
                  <a:pt x="1349583" y="1350340"/>
                  <a:pt x="1338943" y="1345866"/>
                  <a:pt x="1328057" y="1342237"/>
                </a:cubicBezTo>
                <a:cubicBezTo>
                  <a:pt x="1338943" y="1331351"/>
                  <a:pt x="1345352" y="1310571"/>
                  <a:pt x="1360715" y="1309580"/>
                </a:cubicBezTo>
                <a:cubicBezTo>
                  <a:pt x="1462169" y="1303035"/>
                  <a:pt x="1566886" y="1295808"/>
                  <a:pt x="1665515" y="1320466"/>
                </a:cubicBezTo>
                <a:cubicBezTo>
                  <a:pt x="1736008" y="1338090"/>
                  <a:pt x="1520372" y="1327723"/>
                  <a:pt x="1447800" y="1331352"/>
                </a:cubicBezTo>
                <a:cubicBezTo>
                  <a:pt x="1295593" y="1328480"/>
                  <a:pt x="974814" y="1337956"/>
                  <a:pt x="762000" y="1309580"/>
                </a:cubicBezTo>
                <a:cubicBezTo>
                  <a:pt x="732396" y="1305633"/>
                  <a:pt x="693586" y="1295198"/>
                  <a:pt x="664029" y="1287809"/>
                </a:cubicBezTo>
                <a:cubicBezTo>
                  <a:pt x="682172" y="1276923"/>
                  <a:pt x="699123" y="1263745"/>
                  <a:pt x="718457" y="1255152"/>
                </a:cubicBezTo>
                <a:cubicBezTo>
                  <a:pt x="732825" y="1248766"/>
                  <a:pt x="805608" y="1236085"/>
                  <a:pt x="816429" y="1233380"/>
                </a:cubicBezTo>
                <a:cubicBezTo>
                  <a:pt x="827561" y="1230597"/>
                  <a:pt x="837954" y="1225277"/>
                  <a:pt x="849086" y="1222494"/>
                </a:cubicBezTo>
                <a:lnTo>
                  <a:pt x="936172" y="1200723"/>
                </a:lnTo>
                <a:cubicBezTo>
                  <a:pt x="794658" y="1197094"/>
                  <a:pt x="653037" y="1196414"/>
                  <a:pt x="511629" y="1189837"/>
                </a:cubicBezTo>
                <a:cubicBezTo>
                  <a:pt x="496684" y="1189142"/>
                  <a:pt x="468086" y="1193913"/>
                  <a:pt x="468086" y="1178952"/>
                </a:cubicBezTo>
                <a:cubicBezTo>
                  <a:pt x="468086" y="1162724"/>
                  <a:pt x="495788" y="1160700"/>
                  <a:pt x="511629" y="1157180"/>
                </a:cubicBezTo>
                <a:cubicBezTo>
                  <a:pt x="561723" y="1146048"/>
                  <a:pt x="664029" y="1135409"/>
                  <a:pt x="664029" y="1135409"/>
                </a:cubicBezTo>
                <a:cubicBezTo>
                  <a:pt x="689429" y="1128152"/>
                  <a:pt x="714489" y="1119577"/>
                  <a:pt x="740229" y="1113637"/>
                </a:cubicBezTo>
                <a:cubicBezTo>
                  <a:pt x="761735" y="1108674"/>
                  <a:pt x="783827" y="1106700"/>
                  <a:pt x="805543" y="1102752"/>
                </a:cubicBezTo>
                <a:cubicBezTo>
                  <a:pt x="823747" y="1099442"/>
                  <a:pt x="841829" y="1095495"/>
                  <a:pt x="859972" y="1091866"/>
                </a:cubicBezTo>
                <a:cubicBezTo>
                  <a:pt x="934074" y="1017761"/>
                  <a:pt x="891807" y="1072107"/>
                  <a:pt x="664029" y="1026552"/>
                </a:cubicBezTo>
                <a:cubicBezTo>
                  <a:pt x="620743" y="1017895"/>
                  <a:pt x="577203" y="1010255"/>
                  <a:pt x="533400" y="1004780"/>
                </a:cubicBezTo>
                <a:cubicBezTo>
                  <a:pt x="490044" y="999360"/>
                  <a:pt x="446286" y="997850"/>
                  <a:pt x="402772" y="993894"/>
                </a:cubicBezTo>
                <a:cubicBezTo>
                  <a:pt x="287642" y="983428"/>
                  <a:pt x="320389" y="987421"/>
                  <a:pt x="228600" y="972123"/>
                </a:cubicBezTo>
                <a:cubicBezTo>
                  <a:pt x="217714" y="968494"/>
                  <a:pt x="195943" y="972712"/>
                  <a:pt x="195943" y="961237"/>
                </a:cubicBezTo>
                <a:cubicBezTo>
                  <a:pt x="195943" y="948154"/>
                  <a:pt x="216898" y="945317"/>
                  <a:pt x="228600" y="939466"/>
                </a:cubicBezTo>
                <a:cubicBezTo>
                  <a:pt x="246078" y="930727"/>
                  <a:pt x="264312" y="923309"/>
                  <a:pt x="283029" y="917694"/>
                </a:cubicBezTo>
                <a:cubicBezTo>
                  <a:pt x="313815" y="908458"/>
                  <a:pt x="386818" y="900161"/>
                  <a:pt x="413657" y="895923"/>
                </a:cubicBezTo>
                <a:lnTo>
                  <a:pt x="544286" y="874152"/>
                </a:lnTo>
                <a:cubicBezTo>
                  <a:pt x="555172" y="870523"/>
                  <a:pt x="587829" y="866895"/>
                  <a:pt x="576943" y="863266"/>
                </a:cubicBezTo>
                <a:cubicBezTo>
                  <a:pt x="511091" y="841315"/>
                  <a:pt x="401450" y="863455"/>
                  <a:pt x="555172" y="841494"/>
                </a:cubicBezTo>
                <a:cubicBezTo>
                  <a:pt x="464458" y="837866"/>
                  <a:pt x="373407" y="839216"/>
                  <a:pt x="283029" y="830609"/>
                </a:cubicBezTo>
                <a:cubicBezTo>
                  <a:pt x="268135" y="829191"/>
                  <a:pt x="311611" y="819723"/>
                  <a:pt x="326572" y="819723"/>
                </a:cubicBezTo>
                <a:cubicBezTo>
                  <a:pt x="446370" y="819723"/>
                  <a:pt x="566057" y="826980"/>
                  <a:pt x="685800" y="830609"/>
                </a:cubicBezTo>
                <a:cubicBezTo>
                  <a:pt x="580572" y="823352"/>
                  <a:pt x="475140" y="818607"/>
                  <a:pt x="370115" y="808837"/>
                </a:cubicBezTo>
                <a:cubicBezTo>
                  <a:pt x="319020" y="804084"/>
                  <a:pt x="217715" y="787066"/>
                  <a:pt x="217715" y="787066"/>
                </a:cubicBezTo>
                <a:cubicBezTo>
                  <a:pt x="232229" y="776180"/>
                  <a:pt x="244412" y="761147"/>
                  <a:pt x="261257" y="754409"/>
                </a:cubicBezTo>
                <a:cubicBezTo>
                  <a:pt x="281750" y="746212"/>
                  <a:pt x="304583" y="745435"/>
                  <a:pt x="326572" y="743523"/>
                </a:cubicBezTo>
                <a:cubicBezTo>
                  <a:pt x="388132" y="738170"/>
                  <a:pt x="449974" y="736747"/>
                  <a:pt x="511629" y="732637"/>
                </a:cubicBezTo>
                <a:cubicBezTo>
                  <a:pt x="558835" y="729490"/>
                  <a:pt x="605972" y="725380"/>
                  <a:pt x="653143" y="721752"/>
                </a:cubicBezTo>
                <a:cubicBezTo>
                  <a:pt x="580572" y="718123"/>
                  <a:pt x="507810" y="717253"/>
                  <a:pt x="435429" y="710866"/>
                </a:cubicBezTo>
                <a:cubicBezTo>
                  <a:pt x="382554" y="706200"/>
                  <a:pt x="281442" y="688829"/>
                  <a:pt x="217715" y="678209"/>
                </a:cubicBezTo>
                <a:cubicBezTo>
                  <a:pt x="206829" y="674580"/>
                  <a:pt x="179925" y="677586"/>
                  <a:pt x="185057" y="667323"/>
                </a:cubicBezTo>
                <a:cubicBezTo>
                  <a:pt x="194519" y="648399"/>
                  <a:pt x="219738" y="642261"/>
                  <a:pt x="239486" y="634666"/>
                </a:cubicBezTo>
                <a:cubicBezTo>
                  <a:pt x="267414" y="623925"/>
                  <a:pt x="326572" y="612894"/>
                  <a:pt x="326572" y="612894"/>
                </a:cubicBezTo>
                <a:cubicBezTo>
                  <a:pt x="319315" y="605637"/>
                  <a:pt x="302311" y="601080"/>
                  <a:pt x="304800" y="591123"/>
                </a:cubicBezTo>
                <a:cubicBezTo>
                  <a:pt x="307973" y="578431"/>
                  <a:pt x="325432" y="574506"/>
                  <a:pt x="337457" y="569352"/>
                </a:cubicBezTo>
                <a:cubicBezTo>
                  <a:pt x="351208" y="563459"/>
                  <a:pt x="366615" y="562576"/>
                  <a:pt x="381000" y="558466"/>
                </a:cubicBezTo>
                <a:cubicBezTo>
                  <a:pt x="490318" y="527232"/>
                  <a:pt x="321077" y="570726"/>
                  <a:pt x="457200" y="536694"/>
                </a:cubicBezTo>
                <a:cubicBezTo>
                  <a:pt x="417286" y="533066"/>
                  <a:pt x="375479" y="538483"/>
                  <a:pt x="337457" y="525809"/>
                </a:cubicBezTo>
                <a:cubicBezTo>
                  <a:pt x="327720" y="522563"/>
                  <a:pt x="363819" y="513217"/>
                  <a:pt x="359229" y="504037"/>
                </a:cubicBezTo>
                <a:cubicBezTo>
                  <a:pt x="351972" y="489523"/>
                  <a:pt x="330601" y="488658"/>
                  <a:pt x="315686" y="482266"/>
                </a:cubicBezTo>
                <a:cubicBezTo>
                  <a:pt x="278610" y="466377"/>
                  <a:pt x="262570" y="469465"/>
                  <a:pt x="217715" y="460494"/>
                </a:cubicBezTo>
                <a:cubicBezTo>
                  <a:pt x="183535" y="453658"/>
                  <a:pt x="172646" y="449100"/>
                  <a:pt x="141515" y="438723"/>
                </a:cubicBezTo>
                <a:cubicBezTo>
                  <a:pt x="159658" y="435094"/>
                  <a:pt x="177441" y="427837"/>
                  <a:pt x="195943" y="427837"/>
                </a:cubicBezTo>
                <a:cubicBezTo>
                  <a:pt x="207418" y="427837"/>
                  <a:pt x="228600" y="427248"/>
                  <a:pt x="228600" y="438723"/>
                </a:cubicBezTo>
                <a:cubicBezTo>
                  <a:pt x="228600" y="450198"/>
                  <a:pt x="184811" y="452392"/>
                  <a:pt x="195943" y="449609"/>
                </a:cubicBezTo>
                <a:cubicBezTo>
                  <a:pt x="221571" y="443202"/>
                  <a:pt x="246743" y="435094"/>
                  <a:pt x="272143" y="427837"/>
                </a:cubicBezTo>
                <a:cubicBezTo>
                  <a:pt x="257629" y="420580"/>
                  <a:pt x="243995" y="411198"/>
                  <a:pt x="228600" y="406066"/>
                </a:cubicBezTo>
                <a:cubicBezTo>
                  <a:pt x="151210" y="380269"/>
                  <a:pt x="194410" y="415417"/>
                  <a:pt x="152400" y="373409"/>
                </a:cubicBezTo>
                <a:cubicBezTo>
                  <a:pt x="174978" y="305676"/>
                  <a:pt x="144337" y="368571"/>
                  <a:pt x="195943" y="329866"/>
                </a:cubicBezTo>
                <a:cubicBezTo>
                  <a:pt x="296008" y="254817"/>
                  <a:pt x="209250" y="289143"/>
                  <a:pt x="283029" y="264552"/>
                </a:cubicBezTo>
                <a:lnTo>
                  <a:pt x="141515" y="253666"/>
                </a:lnTo>
                <a:cubicBezTo>
                  <a:pt x="127221" y="247949"/>
                  <a:pt x="161645" y="229957"/>
                  <a:pt x="174172" y="221009"/>
                </a:cubicBezTo>
                <a:cubicBezTo>
                  <a:pt x="187377" y="211577"/>
                  <a:pt x="203201" y="206494"/>
                  <a:pt x="217715" y="199237"/>
                </a:cubicBezTo>
                <a:cubicBezTo>
                  <a:pt x="210458" y="188351"/>
                  <a:pt x="198094" y="179485"/>
                  <a:pt x="195943" y="166580"/>
                </a:cubicBezTo>
                <a:cubicBezTo>
                  <a:pt x="187405" y="115353"/>
                  <a:pt x="240767" y="145236"/>
                  <a:pt x="174172" y="123037"/>
                </a:cubicBezTo>
                <a:cubicBezTo>
                  <a:pt x="170543" y="112151"/>
                  <a:pt x="171400" y="98494"/>
                  <a:pt x="163286" y="90380"/>
                </a:cubicBezTo>
                <a:cubicBezTo>
                  <a:pt x="155172" y="82266"/>
                  <a:pt x="140468" y="85398"/>
                  <a:pt x="130629" y="79494"/>
                </a:cubicBezTo>
                <a:cubicBezTo>
                  <a:pt x="121828" y="74214"/>
                  <a:pt x="116114" y="64980"/>
                  <a:pt x="108857" y="57723"/>
                </a:cubicBezTo>
                <a:cubicBezTo>
                  <a:pt x="112486" y="39580"/>
                  <a:pt x="106660" y="16377"/>
                  <a:pt x="119743" y="3294"/>
                </a:cubicBezTo>
                <a:cubicBezTo>
                  <a:pt x="127857" y="-4820"/>
                  <a:pt x="148771" y="3294"/>
                  <a:pt x="152400" y="14180"/>
                </a:cubicBezTo>
                <a:cubicBezTo>
                  <a:pt x="158251" y="31733"/>
                  <a:pt x="145143" y="50466"/>
                  <a:pt x="141515" y="68609"/>
                </a:cubicBezTo>
                <a:cubicBezTo>
                  <a:pt x="130629" y="61352"/>
                  <a:pt x="118109" y="37586"/>
                  <a:pt x="108857" y="46837"/>
                </a:cubicBezTo>
                <a:cubicBezTo>
                  <a:pt x="99605" y="56088"/>
                  <a:pt x="122115" y="69561"/>
                  <a:pt x="130629" y="79494"/>
                </a:cubicBezTo>
                <a:cubicBezTo>
                  <a:pt x="143987" y="95079"/>
                  <a:pt x="174172" y="123037"/>
                  <a:pt x="174172" y="123037"/>
                </a:cubicBezTo>
                <a:cubicBezTo>
                  <a:pt x="170543" y="112151"/>
                  <a:pt x="155172" y="98494"/>
                  <a:pt x="163286" y="90380"/>
                </a:cubicBezTo>
                <a:cubicBezTo>
                  <a:pt x="171939" y="81727"/>
                  <a:pt x="227915" y="121896"/>
                  <a:pt x="228600" y="123037"/>
                </a:cubicBezTo>
                <a:cubicBezTo>
                  <a:pt x="234201" y="132371"/>
                  <a:pt x="228600" y="144808"/>
                  <a:pt x="228600" y="1556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990600"/>
          </a:xfrm>
        </p:spPr>
        <p:txBody>
          <a:bodyPr/>
          <a:lstStyle/>
          <a:p>
            <a:r>
              <a:rPr lang="en-US" sz="4800" dirty="0"/>
              <a:t>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5029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295400"/>
            <a:ext cx="8686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 density curve consists of line segments connecting the following points: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971550" lvl="1" indent="-514350">
              <a:buFont typeface="Courier New" pitchFamily="49" charset="0"/>
              <a:buAutoNum type="alphaLcParenR"/>
            </a:pPr>
            <a:endParaRPr lang="en-US" sz="2800" dirty="0">
              <a:solidFill>
                <a:schemeClr val="tx1"/>
              </a:solidFill>
            </a:endParaRP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Draw the density curve</a:t>
            </a: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Verify is it a valid density curve</a:t>
            </a: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Find the proportion of values higher than   . </a:t>
            </a:r>
          </a:p>
          <a:p>
            <a:pPr marL="971550" lvl="1" indent="-514350">
              <a:buFont typeface="Courier New" pitchFamily="49" charset="0"/>
              <a:buAutoNum type="alphaLcParenR"/>
            </a:pPr>
            <a:endParaRPr lang="en-US" sz="2800" dirty="0">
              <a:solidFill>
                <a:schemeClr val="tx1"/>
              </a:solidFill>
            </a:endParaRP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Find the proportion of values higher than   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50656"/>
              </p:ext>
            </p:extLst>
          </p:nvPr>
        </p:nvGraphicFramePr>
        <p:xfrm>
          <a:off x="2514600" y="2286000"/>
          <a:ext cx="412954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4" imgW="1777680" imgH="393480" progId="Equation.DSMT4">
                  <p:embed/>
                </p:oleObj>
              </mc:Choice>
              <mc:Fallback>
                <p:oleObj name="Equation" r:id="rId4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2286000"/>
                        <a:ext cx="412954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190734"/>
              </p:ext>
            </p:extLst>
          </p:nvPr>
        </p:nvGraphicFramePr>
        <p:xfrm>
          <a:off x="8382000" y="4114800"/>
          <a:ext cx="304800" cy="787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4114800"/>
                        <a:ext cx="304800" cy="7872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884387"/>
              </p:ext>
            </p:extLst>
          </p:nvPr>
        </p:nvGraphicFramePr>
        <p:xfrm>
          <a:off x="8392886" y="5181600"/>
          <a:ext cx="30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2886" y="5181600"/>
                        <a:ext cx="304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76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990600"/>
          </a:xfrm>
        </p:spPr>
        <p:txBody>
          <a:bodyPr/>
          <a:lstStyle/>
          <a:p>
            <a:r>
              <a:rPr lang="en-US" sz="4800" dirty="0"/>
              <a:t>Example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5029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295400"/>
            <a:ext cx="8686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A density curve consists of line segments connecting the following points: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971550" lvl="1" indent="-514350">
              <a:buFont typeface="Courier New" pitchFamily="49" charset="0"/>
              <a:buAutoNum type="alphaLcParenR"/>
            </a:pPr>
            <a:endParaRPr lang="en-US" sz="2800" dirty="0">
              <a:solidFill>
                <a:schemeClr val="tx1"/>
              </a:solidFill>
            </a:endParaRP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Draw the density curve</a:t>
            </a: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Verify is it a valid density curve</a:t>
            </a: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Find the proportion of values higher than   . </a:t>
            </a:r>
          </a:p>
          <a:p>
            <a:pPr marL="971550" lvl="1" indent="-514350">
              <a:buFont typeface="Courier New" pitchFamily="49" charset="0"/>
              <a:buAutoNum type="alphaLcParenR"/>
            </a:pPr>
            <a:endParaRPr lang="en-US" sz="2800" dirty="0">
              <a:solidFill>
                <a:schemeClr val="tx1"/>
              </a:solidFill>
            </a:endParaRPr>
          </a:p>
          <a:p>
            <a:pPr marL="971550" lvl="1" indent="-514350">
              <a:buFont typeface="Courier New" pitchFamily="49" charset="0"/>
              <a:buAutoNum type="alphaLcParenR"/>
            </a:pPr>
            <a:r>
              <a:rPr lang="en-US" sz="2800" dirty="0">
                <a:solidFill>
                  <a:schemeClr val="tx1"/>
                </a:solidFill>
              </a:rPr>
              <a:t>Find the proportion of values higher than   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133683"/>
              </p:ext>
            </p:extLst>
          </p:nvPr>
        </p:nvGraphicFramePr>
        <p:xfrm>
          <a:off x="2514600" y="2286000"/>
          <a:ext cx="412954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4" imgW="1777680" imgH="393480" progId="Equation.DSMT4">
                  <p:embed/>
                </p:oleObj>
              </mc:Choice>
              <mc:Fallback>
                <p:oleObj name="Equation" r:id="rId4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2286000"/>
                        <a:ext cx="412954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312939"/>
              </p:ext>
            </p:extLst>
          </p:nvPr>
        </p:nvGraphicFramePr>
        <p:xfrm>
          <a:off x="8382000" y="4114800"/>
          <a:ext cx="304800" cy="787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4114800"/>
                        <a:ext cx="304800" cy="7872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23801"/>
              </p:ext>
            </p:extLst>
          </p:nvPr>
        </p:nvGraphicFramePr>
        <p:xfrm>
          <a:off x="8392886" y="5181600"/>
          <a:ext cx="30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2886" y="5181600"/>
                        <a:ext cx="304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61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90600"/>
          </a:xfrm>
        </p:spPr>
        <p:txBody>
          <a:bodyPr/>
          <a:lstStyle/>
          <a:p>
            <a:r>
              <a:rPr lang="en-US" sz="4800" dirty="0"/>
              <a:t>Example #2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24000"/>
            <a:ext cx="8153400" cy="167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/>
              <a:t>a) DRAW A PICTURE!!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26229"/>
              </p:ext>
            </p:extLst>
          </p:nvPr>
        </p:nvGraphicFramePr>
        <p:xfrm>
          <a:off x="4533900" y="1447800"/>
          <a:ext cx="41290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4" imgW="1777680" imgH="393480" progId="Equation.DSMT4">
                  <p:embed/>
                </p:oleObj>
              </mc:Choice>
              <mc:Fallback>
                <p:oleObj name="Equation" r:id="rId4" imgW="17776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1447800"/>
                        <a:ext cx="41290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1251859" y="2133600"/>
            <a:ext cx="5910941" cy="3885027"/>
            <a:chOff x="1251859" y="2133600"/>
            <a:chExt cx="5910941" cy="3885027"/>
          </a:xfrm>
        </p:grpSpPr>
        <p:grpSp>
          <p:nvGrpSpPr>
            <p:cNvPr id="43" name="Group 42"/>
            <p:cNvGrpSpPr/>
            <p:nvPr/>
          </p:nvGrpSpPr>
          <p:grpSpPr>
            <a:xfrm>
              <a:off x="1251859" y="2133600"/>
              <a:ext cx="5910941" cy="3885027"/>
              <a:chOff x="1251859" y="2133600"/>
              <a:chExt cx="5910941" cy="388502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51859" y="2209800"/>
                <a:ext cx="5910941" cy="3766458"/>
                <a:chOff x="1251859" y="2209800"/>
                <a:chExt cx="5910941" cy="3766458"/>
              </a:xfrm>
            </p:grpSpPr>
            <p:cxnSp>
              <p:nvCxnSpPr>
                <p:cNvPr id="5" name="Straight Arrow Connector 4"/>
                <p:cNvCxnSpPr/>
                <p:nvPr/>
              </p:nvCxnSpPr>
              <p:spPr>
                <a:xfrm>
                  <a:off x="1676400" y="5486400"/>
                  <a:ext cx="5486400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TextBox 5"/>
                <p:cNvSpPr txBox="1"/>
                <p:nvPr/>
              </p:nvSpPr>
              <p:spPr>
                <a:xfrm>
                  <a:off x="1524000" y="55742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0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802086" y="5606926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  <p:cxnSp>
              <p:nvCxnSpPr>
                <p:cNvPr id="13" name="Straight Arrow Connector 12"/>
                <p:cNvCxnSpPr/>
                <p:nvPr/>
              </p:nvCxnSpPr>
              <p:spPr>
                <a:xfrm flipV="1">
                  <a:off x="1676400" y="2209800"/>
                  <a:ext cx="0" cy="327660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4" name="Object 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950497018"/>
                    </p:ext>
                  </p:extLst>
                </p:nvPr>
              </p:nvGraphicFramePr>
              <p:xfrm>
                <a:off x="1251859" y="3368875"/>
                <a:ext cx="227602" cy="59352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4" name="Equation" r:id="rId6" imgW="152280" imgH="393480" progId="Equation.DSMT4">
                        <p:embed/>
                      </p:oleObj>
                    </mc:Choice>
                    <mc:Fallback>
                      <p:oleObj name="Equation" r:id="rId6" imgW="152280" imgH="39348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51859" y="3368875"/>
                              <a:ext cx="227602" cy="59352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2" name="TextBox 11"/>
              <p:cNvSpPr txBox="1"/>
              <p:nvPr/>
            </p:nvSpPr>
            <p:spPr>
              <a:xfrm>
                <a:off x="3668484" y="564929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½ </a:t>
                </a:r>
              </a:p>
            </p:txBody>
          </p:sp>
          <p:graphicFrame>
            <p:nvGraphicFramePr>
              <p:cNvPr id="29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5589801"/>
                  </p:ext>
                </p:extLst>
              </p:nvPr>
            </p:nvGraphicFramePr>
            <p:xfrm>
              <a:off x="1290233" y="2133600"/>
              <a:ext cx="233767" cy="609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05" name="Equation" r:id="rId8" imgW="152280" imgH="393480" progId="Equation.DSMT4">
                      <p:embed/>
                    </p:oleObj>
                  </mc:Choice>
                  <mc:Fallback>
                    <p:oleObj name="Equation" r:id="rId8" imgW="1522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0233" y="2133600"/>
                            <a:ext cx="233767" cy="609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2" name="Straight Connector 31"/>
              <p:cNvCxnSpPr/>
              <p:nvPr/>
            </p:nvCxnSpPr>
            <p:spPr>
              <a:xfrm>
                <a:off x="1556658" y="4876800"/>
                <a:ext cx="2667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562100" y="4267200"/>
                <a:ext cx="2667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562100" y="3657600"/>
                <a:ext cx="2667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562100" y="3048000"/>
                <a:ext cx="2667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562100" y="2438400"/>
                <a:ext cx="2667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rot="5400000">
              <a:off x="3676649" y="5505450"/>
              <a:ext cx="2667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5810250" y="5505450"/>
              <a:ext cx="2667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Oval 41"/>
          <p:cNvSpPr/>
          <p:nvPr/>
        </p:nvSpPr>
        <p:spPr>
          <a:xfrm>
            <a:off x="1643742" y="3614058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33800" y="2405742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867400" y="3619500"/>
            <a:ext cx="76200" cy="92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42" idx="6"/>
            <a:endCxn id="44" idx="3"/>
          </p:cNvCxnSpPr>
          <p:nvPr/>
        </p:nvCxnSpPr>
        <p:spPr>
          <a:xfrm flipV="1">
            <a:off x="1719942" y="2484720"/>
            <a:ext cx="2025017" cy="11756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4" idx="5"/>
            <a:endCxn id="45" idx="2"/>
          </p:cNvCxnSpPr>
          <p:nvPr/>
        </p:nvCxnSpPr>
        <p:spPr>
          <a:xfrm>
            <a:off x="3798841" y="2484720"/>
            <a:ext cx="2068559" cy="11810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5" idx="5"/>
          </p:cNvCxnSpPr>
          <p:nvPr/>
        </p:nvCxnSpPr>
        <p:spPr>
          <a:xfrm>
            <a:off x="5932441" y="3698478"/>
            <a:ext cx="11159" cy="170925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53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90600"/>
          </a:xfrm>
        </p:spPr>
        <p:txBody>
          <a:bodyPr/>
          <a:lstStyle/>
          <a:p>
            <a:r>
              <a:rPr lang="en-US" sz="4800" dirty="0"/>
              <a:t>Example #2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80457"/>
            <a:ext cx="8153400" cy="1676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b)Verify is it a valid density curve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251859" y="2515773"/>
            <a:ext cx="5910941" cy="3885027"/>
            <a:chOff x="1251859" y="2133600"/>
            <a:chExt cx="5910941" cy="3885027"/>
          </a:xfrm>
        </p:grpSpPr>
        <p:cxnSp>
          <p:nvCxnSpPr>
            <p:cNvPr id="41" name="Straight Connector 40"/>
            <p:cNvCxnSpPr/>
            <p:nvPr/>
          </p:nvCxnSpPr>
          <p:spPr>
            <a:xfrm rot="5400000">
              <a:off x="5810250" y="5505450"/>
              <a:ext cx="2667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1251859" y="2133600"/>
              <a:ext cx="5910941" cy="3885027"/>
              <a:chOff x="1251859" y="2133600"/>
              <a:chExt cx="5910941" cy="3885027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3676649" y="5505450"/>
                <a:ext cx="2667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3"/>
              <p:cNvGrpSpPr/>
              <p:nvPr/>
            </p:nvGrpSpPr>
            <p:grpSpPr>
              <a:xfrm>
                <a:off x="1251859" y="2133600"/>
                <a:ext cx="5910941" cy="3885027"/>
                <a:chOff x="1251859" y="2133600"/>
                <a:chExt cx="5910941" cy="3885027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1251859" y="2133600"/>
                  <a:ext cx="5910941" cy="3885027"/>
                  <a:chOff x="1251859" y="2133600"/>
                  <a:chExt cx="5910941" cy="3885027"/>
                </a:xfrm>
              </p:grpSpPr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251859" y="2133600"/>
                    <a:ext cx="5910941" cy="3885027"/>
                    <a:chOff x="1251859" y="2133600"/>
                    <a:chExt cx="5910941" cy="3885027"/>
                  </a:xfrm>
                </p:grpSpPr>
                <p:grpSp>
                  <p:nvGrpSpPr>
                    <p:cNvPr id="7" name="Group 6"/>
                    <p:cNvGrpSpPr/>
                    <p:nvPr/>
                  </p:nvGrpSpPr>
                  <p:grpSpPr>
                    <a:xfrm>
                      <a:off x="1251859" y="2209800"/>
                      <a:ext cx="5910941" cy="3766458"/>
                      <a:chOff x="1251859" y="2209800"/>
                      <a:chExt cx="5910941" cy="3766458"/>
                    </a:xfrm>
                  </p:grpSpPr>
                  <p:cxnSp>
                    <p:nvCxnSpPr>
                      <p:cNvPr id="5" name="Straight Arrow Connector 4"/>
                      <p:cNvCxnSpPr/>
                      <p:nvPr/>
                    </p:nvCxnSpPr>
                    <p:spPr>
                      <a:xfrm>
                        <a:off x="1676400" y="5486400"/>
                        <a:ext cx="5486400" cy="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" name="TextBox 5"/>
                      <p:cNvSpPr txBox="1"/>
                      <p:nvPr/>
                    </p:nvSpPr>
                    <p:spPr>
                      <a:xfrm>
                        <a:off x="1524000" y="5574268"/>
                        <a:ext cx="5334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  <p:sp>
                    <p:nvSpPr>
                      <p:cNvPr id="9" name="TextBox 8"/>
                      <p:cNvSpPr txBox="1"/>
                      <p:nvPr/>
                    </p:nvSpPr>
                    <p:spPr>
                      <a:xfrm>
                        <a:off x="5802086" y="5606926"/>
                        <a:ext cx="5334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1</a:t>
                        </a:r>
                      </a:p>
                    </p:txBody>
                  </p:sp>
                  <p:cxnSp>
                    <p:nvCxnSpPr>
                      <p:cNvPr id="13" name="Straight Arrow Connector 12"/>
                      <p:cNvCxnSpPr/>
                      <p:nvPr/>
                    </p:nvCxnSpPr>
                    <p:spPr>
                      <a:xfrm flipV="1">
                        <a:off x="1676400" y="2209800"/>
                        <a:ext cx="0" cy="3276600"/>
                      </a:xfrm>
                      <a:prstGeom prst="straightConnector1">
                        <a:avLst/>
                      </a:prstGeom>
                      <a:ln w="28575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aphicFrame>
                    <p:nvGraphicFramePr>
                      <p:cNvPr id="4" name="Object 3"/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661563024"/>
                          </p:ext>
                        </p:extLst>
                      </p:nvPr>
                    </p:nvGraphicFramePr>
                    <p:xfrm>
                      <a:off x="1251859" y="3368875"/>
                      <a:ext cx="227602" cy="593523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8506" name="Equation" r:id="rId4" imgW="152280" imgH="393480" progId="Equation.DSMT4">
                              <p:embed/>
                            </p:oleObj>
                          </mc:Choice>
                          <mc:Fallback>
                            <p:oleObj name="Equation" r:id="rId4" imgW="152280" imgH="393480" progId="Equation.DSMT4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5"/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1251859" y="3368875"/>
                                    <a:ext cx="227602" cy="59352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3668484" y="5649295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½ </a:t>
                      </a:r>
                    </a:p>
                  </p:txBody>
                </p:sp>
                <p:graphicFrame>
                  <p:nvGraphicFramePr>
                    <p:cNvPr id="29" name="Object 28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930985127"/>
                        </p:ext>
                      </p:extLst>
                    </p:nvPr>
                  </p:nvGraphicFramePr>
                  <p:xfrm>
                    <a:off x="1290233" y="2133600"/>
                    <a:ext cx="233767" cy="6096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8507" name="Equation" r:id="rId6" imgW="152280" imgH="393480" progId="Equation.DSMT4">
                            <p:embed/>
                          </p:oleObj>
                        </mc:Choice>
                        <mc:Fallback>
                          <p:oleObj name="Equation" r:id="rId6" imgW="152280" imgH="393480" progId="Equation.DSMT4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7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290233" y="2133600"/>
                                  <a:ext cx="233767" cy="60960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1556658" y="48768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1562100" y="42672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>
                      <a:off x="1562100" y="36576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>
                      <a:off x="1562100" y="30480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>
                      <a:off x="1562100" y="2438400"/>
                      <a:ext cx="266700" cy="0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2" name="Oval 41"/>
                  <p:cNvSpPr/>
                  <p:nvPr/>
                </p:nvSpPr>
                <p:spPr>
                  <a:xfrm>
                    <a:off x="1643742" y="3614058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>
                  <a:xfrm>
                    <a:off x="3733800" y="2405742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5867400" y="3619500"/>
                    <a:ext cx="76200" cy="92528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Connector 46"/>
                  <p:cNvCxnSpPr>
                    <a:stCxn id="42" idx="6"/>
                    <a:endCxn id="44" idx="3"/>
                  </p:cNvCxnSpPr>
                  <p:nvPr/>
                </p:nvCxnSpPr>
                <p:spPr>
                  <a:xfrm flipV="1">
                    <a:off x="1719942" y="2484720"/>
                    <a:ext cx="2025017" cy="117560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>
                    <a:stCxn id="44" idx="5"/>
                    <a:endCxn id="45" idx="2"/>
                  </p:cNvCxnSpPr>
                  <p:nvPr/>
                </p:nvCxnSpPr>
                <p:spPr>
                  <a:xfrm>
                    <a:off x="3798841" y="2484720"/>
                    <a:ext cx="2068559" cy="1181044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3" name="Straight Connector 52"/>
                <p:cNvCxnSpPr>
                  <a:stCxn id="45" idx="5"/>
                </p:cNvCxnSpPr>
                <p:nvPr/>
              </p:nvCxnSpPr>
              <p:spPr>
                <a:xfrm>
                  <a:off x="5932441" y="3698478"/>
                  <a:ext cx="11159" cy="170925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33" name="Straight Connector 32"/>
          <p:cNvCxnSpPr>
            <a:stCxn id="42" idx="6"/>
            <a:endCxn id="45" idx="3"/>
          </p:cNvCxnSpPr>
          <p:nvPr/>
        </p:nvCxnSpPr>
        <p:spPr>
          <a:xfrm>
            <a:off x="1719942" y="4042495"/>
            <a:ext cx="4158617" cy="381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695450" y="4080651"/>
            <a:ext cx="4248150" cy="17879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993049"/>
              </p:ext>
            </p:extLst>
          </p:nvPr>
        </p:nvGraphicFramePr>
        <p:xfrm>
          <a:off x="3511595" y="4332421"/>
          <a:ext cx="466727" cy="1205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95" y="4332421"/>
                        <a:ext cx="466727" cy="1205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Isosceles Triangle 19"/>
          <p:cNvSpPr/>
          <p:nvPr/>
        </p:nvSpPr>
        <p:spPr>
          <a:xfrm>
            <a:off x="1698170" y="2866893"/>
            <a:ext cx="4185558" cy="122730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62400" y="2677382"/>
            <a:ext cx="1197428" cy="468589"/>
          </a:xfrm>
          <a:custGeom>
            <a:avLst/>
            <a:gdLst>
              <a:gd name="connsiteX0" fmla="*/ 0 w 1197428"/>
              <a:gd name="connsiteY0" fmla="*/ 468589 h 468589"/>
              <a:gd name="connsiteX1" fmla="*/ 631371 w 1197428"/>
              <a:gd name="connsiteY1" fmla="*/ 503 h 468589"/>
              <a:gd name="connsiteX2" fmla="*/ 1197428 w 1197428"/>
              <a:gd name="connsiteY2" fmla="*/ 370617 h 468589"/>
              <a:gd name="connsiteX3" fmla="*/ 1197428 w 1197428"/>
              <a:gd name="connsiteY3" fmla="*/ 370617 h 46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428" h="468589">
                <a:moveTo>
                  <a:pt x="0" y="468589"/>
                </a:moveTo>
                <a:cubicBezTo>
                  <a:pt x="215900" y="242710"/>
                  <a:pt x="431800" y="16832"/>
                  <a:pt x="631371" y="503"/>
                </a:cubicBezTo>
                <a:cubicBezTo>
                  <a:pt x="830942" y="-15826"/>
                  <a:pt x="1197428" y="370617"/>
                  <a:pt x="1197428" y="370617"/>
                </a:cubicBezTo>
                <a:lnTo>
                  <a:pt x="1197428" y="370617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621239"/>
              </p:ext>
            </p:extLst>
          </p:nvPr>
        </p:nvGraphicFramePr>
        <p:xfrm>
          <a:off x="5405438" y="2577023"/>
          <a:ext cx="1528762" cy="928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10" imgW="711000" imgH="431640" progId="Equation.DSMT4">
                  <p:embed/>
                </p:oleObj>
              </mc:Choice>
              <mc:Fallback>
                <p:oleObj name="Equation" r:id="rId10" imgW="71100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2577023"/>
                        <a:ext cx="1528762" cy="928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749887"/>
              </p:ext>
            </p:extLst>
          </p:nvPr>
        </p:nvGraphicFramePr>
        <p:xfrm>
          <a:off x="7010400" y="2449284"/>
          <a:ext cx="457200" cy="1177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name="Equation" r:id="rId12" imgW="152280" imgH="393480" progId="Equation.DSMT4">
                  <p:embed/>
                </p:oleObj>
              </mc:Choice>
              <mc:Fallback>
                <p:oleObj name="Equation" r:id="rId12" imgW="15228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449284"/>
                        <a:ext cx="457200" cy="1177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477000" y="5181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Area = 1!</a:t>
            </a:r>
          </a:p>
        </p:txBody>
      </p:sp>
    </p:spTree>
    <p:extLst>
      <p:ext uri="{BB962C8B-B14F-4D97-AF65-F5344CB8AC3E}">
        <p14:creationId xmlns:p14="http://schemas.microsoft.com/office/powerpoint/2010/main" val="398413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5 -0.00186 C 0.01892 -0.01088 0.02187 -0.00255 0.01667 -0.00973 C 0.00399 -0.02732 -0.01354 -0.03542 -0.03212 -0.03681 C -0.04167 -0.0375 -0.05122 -0.03774 -0.06077 -0.0382 C -0.08767 -0.03774 -0.11476 -0.03774 -0.14167 -0.03681 C -0.14983 -0.03658 -0.15764 -0.03102 -0.16545 -0.02871 C -0.18368 -0.02315 -0.20174 -0.01621 -0.22031 -0.01297 C -0.22899 -0.00996 -0.23767 -0.00926 -0.24653 -0.00811 C -0.25729 -0.0044 -0.24358 -0.0088 -0.26077 -0.00487 C -0.27726 -0.00116 -0.29288 0.00694 -0.30955 0.00925 C -0.3191 0.0118 -0.32865 0.01319 -0.3382 0.01574 C -0.3467 0.02314 -0.34254 0.02106 -0.35 0.02361 C -0.35365 0.02685 -0.35712 0.02824 -0.36077 0.03148 C -0.3658 0.03588 -0.37014 0.0412 -0.375 0.04583 C -0.38056 0.05694 -0.37396 0.04606 -0.3809 0.05208 C -0.38472 0.05532 -0.38681 0.06088 -0.3882 0.06643 C -0.38785 0.06805 -0.38698 0.07129 -0.38698 0.07129 " pathEditMode="relative" ptsTypes="ffffffffffffffffA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0" grpId="0" animBg="1"/>
      <p:bldP spid="49" grpId="0" animBg="1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18139</TotalTime>
  <Words>426</Words>
  <Application>Microsoft Office PowerPoint</Application>
  <PresentationFormat>On-screen Show (4:3)</PresentationFormat>
  <Paragraphs>116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Executive</vt:lpstr>
      <vt:lpstr>Equation</vt:lpstr>
      <vt:lpstr>Ch 2:  Density Curves  Funky Figures</vt:lpstr>
      <vt:lpstr>Example #1</vt:lpstr>
      <vt:lpstr>Example #1 Solution</vt:lpstr>
      <vt:lpstr>Example #1 Solution</vt:lpstr>
      <vt:lpstr>Example #1 Solution</vt:lpstr>
      <vt:lpstr>Example #2</vt:lpstr>
      <vt:lpstr>Example #2</vt:lpstr>
      <vt:lpstr>Example #2 Solution</vt:lpstr>
      <vt:lpstr>Example #2 Solution</vt:lpstr>
      <vt:lpstr>Example #2 Solution</vt:lpstr>
      <vt:lpstr>Example #2 Solution</vt:lpstr>
      <vt:lpstr>Example #3</vt:lpstr>
      <vt:lpstr>Example #3 Solution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Sampling and Experiments  Introduction</dc:title>
  <dc:creator>Scout-Instructor</dc:creator>
  <cp:lastModifiedBy>7240image</cp:lastModifiedBy>
  <cp:revision>115</cp:revision>
  <dcterms:created xsi:type="dcterms:W3CDTF">2015-02-01T19:30:16Z</dcterms:created>
  <dcterms:modified xsi:type="dcterms:W3CDTF">2019-08-30T22:31:20Z</dcterms:modified>
</cp:coreProperties>
</file>