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33" r:id="rId3"/>
    <p:sldId id="271" r:id="rId4"/>
    <p:sldId id="305" r:id="rId5"/>
    <p:sldId id="312" r:id="rId6"/>
    <p:sldId id="313" r:id="rId7"/>
    <p:sldId id="314" r:id="rId8"/>
    <p:sldId id="315" r:id="rId9"/>
    <p:sldId id="316" r:id="rId10"/>
    <p:sldId id="317" r:id="rId11"/>
    <p:sldId id="318" r:id="rId12"/>
    <p:sldId id="319" r:id="rId13"/>
    <p:sldId id="320" r:id="rId14"/>
    <p:sldId id="304" r:id="rId15"/>
    <p:sldId id="321" r:id="rId16"/>
    <p:sldId id="306" r:id="rId17"/>
    <p:sldId id="322" r:id="rId18"/>
    <p:sldId id="323" r:id="rId19"/>
    <p:sldId id="324" r:id="rId20"/>
    <p:sldId id="325" r:id="rId21"/>
    <p:sldId id="326" r:id="rId22"/>
    <p:sldId id="329" r:id="rId23"/>
    <p:sldId id="330" r:id="rId24"/>
    <p:sldId id="331" r:id="rId25"/>
    <p:sldId id="332" r:id="rId26"/>
    <p:sldId id="27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F1F7"/>
    <a:srgbClr val="1EE6F0"/>
    <a:srgbClr val="F915C8"/>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60"/>
  </p:normalViewPr>
  <p:slideViewPr>
    <p:cSldViewPr>
      <p:cViewPr varScale="1">
        <p:scale>
          <a:sx n="87" d="100"/>
          <a:sy n="87" d="100"/>
        </p:scale>
        <p:origin x="147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8.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784F3-F4D2-4FC4-9BA5-A62ED5CA99D1}" type="datetimeFigureOut">
              <a:rPr lang="en-US" smtClean="0"/>
              <a:t>9/22/2016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E0C68-A262-44C7-8C2D-1C506D008D42}" type="slidenum">
              <a:rPr lang="en-US" smtClean="0"/>
              <a:t>‹#›</a:t>
            </a:fld>
            <a:endParaRPr lang="en-US" dirty="0"/>
          </a:p>
        </p:txBody>
      </p:sp>
    </p:spTree>
    <p:extLst>
      <p:ext uri="{BB962C8B-B14F-4D97-AF65-F5344CB8AC3E}">
        <p14:creationId xmlns:p14="http://schemas.microsoft.com/office/powerpoint/2010/main" val="1149862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the foldable</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a:t>
            </a:fld>
            <a:endParaRPr lang="en-US" dirty="0"/>
          </a:p>
        </p:txBody>
      </p:sp>
    </p:spTree>
    <p:extLst>
      <p:ext uri="{BB962C8B-B14F-4D97-AF65-F5344CB8AC3E}">
        <p14:creationId xmlns:p14="http://schemas.microsoft.com/office/powerpoint/2010/main" val="2731393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25</a:t>
            </a:fld>
            <a:endParaRPr lang="en-US" dirty="0"/>
          </a:p>
        </p:txBody>
      </p:sp>
    </p:spTree>
    <p:extLst>
      <p:ext uri="{BB962C8B-B14F-4D97-AF65-F5344CB8AC3E}">
        <p14:creationId xmlns:p14="http://schemas.microsoft.com/office/powerpoint/2010/main" val="4108572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26</a:t>
            </a:fld>
            <a:endParaRPr lang="en-US" dirty="0"/>
          </a:p>
        </p:txBody>
      </p:sp>
    </p:spTree>
    <p:extLst>
      <p:ext uri="{BB962C8B-B14F-4D97-AF65-F5344CB8AC3E}">
        <p14:creationId xmlns:p14="http://schemas.microsoft.com/office/powerpoint/2010/main" val="636913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http://wps.prenhall.com/esm_walpole_probstats_7/55/14203/3636001.cw/content/index.html</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5</a:t>
            </a:fld>
            <a:endParaRPr lang="en-US" dirty="0"/>
          </a:p>
        </p:txBody>
      </p:sp>
    </p:spTree>
    <p:extLst>
      <p:ext uri="{BB962C8B-B14F-4D97-AF65-F5344CB8AC3E}">
        <p14:creationId xmlns:p14="http://schemas.microsoft.com/office/powerpoint/2010/main" val="4085283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http://www.alcula.com/calculators/statistics/linear-regression/</a:t>
            </a:r>
          </a:p>
          <a:p>
            <a:r>
              <a:rPr lang="en-US" dirty="0" smtClean="0"/>
              <a:t>462,353</a:t>
            </a:r>
          </a:p>
          <a:p>
            <a:r>
              <a:rPr lang="en-US" dirty="0" smtClean="0"/>
              <a:t>3004,545</a:t>
            </a:r>
          </a:p>
          <a:p>
            <a:r>
              <a:rPr lang="en-US" dirty="0" smtClean="0"/>
              <a:t>2078,327</a:t>
            </a:r>
          </a:p>
          <a:p>
            <a:r>
              <a:rPr lang="en-US" dirty="0" smtClean="0"/>
              <a:t>5478,1815</a:t>
            </a:r>
          </a:p>
          <a:p>
            <a:r>
              <a:rPr lang="en-US" dirty="0" smtClean="0"/>
              <a:t>2607,579</a:t>
            </a:r>
          </a:p>
          <a:p>
            <a:r>
              <a:rPr lang="en-US" dirty="0" smtClean="0"/>
              <a:t>120,232</a:t>
            </a:r>
          </a:p>
          <a:p>
            <a:r>
              <a:rPr lang="en-US" dirty="0" smtClean="0"/>
              <a:t>2426,653</a:t>
            </a:r>
          </a:p>
          <a:p>
            <a:r>
              <a:rPr lang="en-US" dirty="0" smtClean="0"/>
              <a:t>1361,316</a:t>
            </a:r>
          </a:p>
          <a:p>
            <a:r>
              <a:rPr lang="en-US" dirty="0" smtClean="0"/>
              <a:t>1573,491</a:t>
            </a:r>
          </a:p>
          <a:p>
            <a:r>
              <a:rPr lang="en-US" dirty="0" smtClean="0"/>
              <a:t>2796,477</a:t>
            </a:r>
          </a:p>
          <a:p>
            <a:r>
              <a:rPr lang="en-US" dirty="0" smtClean="0"/>
              <a:t>6368,1876</a:t>
            </a:r>
          </a:p>
          <a:p>
            <a:r>
              <a:rPr lang="en-US" dirty="0" smtClean="0"/>
              <a:t>7508,1728</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8</a:t>
            </a:fld>
            <a:endParaRPr lang="en-US" dirty="0"/>
          </a:p>
        </p:txBody>
      </p:sp>
    </p:spTree>
    <p:extLst>
      <p:ext uri="{BB962C8B-B14F-4D97-AF65-F5344CB8AC3E}">
        <p14:creationId xmlns:p14="http://schemas.microsoft.com/office/powerpoint/2010/main" val="3878153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http://www.rubios.com/nutrition/</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17</a:t>
            </a:fld>
            <a:endParaRPr lang="en-US" dirty="0"/>
          </a:p>
        </p:txBody>
      </p:sp>
    </p:spTree>
    <p:extLst>
      <p:ext uri="{BB962C8B-B14F-4D97-AF65-F5344CB8AC3E}">
        <p14:creationId xmlns:p14="http://schemas.microsoft.com/office/powerpoint/2010/main" val="41085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20</a:t>
            </a:fld>
            <a:endParaRPr lang="en-US" dirty="0"/>
          </a:p>
        </p:txBody>
      </p:sp>
    </p:spTree>
    <p:extLst>
      <p:ext uri="{BB962C8B-B14F-4D97-AF65-F5344CB8AC3E}">
        <p14:creationId xmlns:p14="http://schemas.microsoft.com/office/powerpoint/2010/main" val="410857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21</a:t>
            </a:fld>
            <a:endParaRPr lang="en-US" dirty="0"/>
          </a:p>
        </p:txBody>
      </p:sp>
    </p:spTree>
    <p:extLst>
      <p:ext uri="{BB962C8B-B14F-4D97-AF65-F5344CB8AC3E}">
        <p14:creationId xmlns:p14="http://schemas.microsoft.com/office/powerpoint/2010/main" val="410857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http://apcentral.collegeboard.com/apc/public/repository/ap11_frq_statistics.pdf</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22</a:t>
            </a:fld>
            <a:endParaRPr lang="en-US" dirty="0"/>
          </a:p>
        </p:txBody>
      </p:sp>
    </p:spTree>
    <p:extLst>
      <p:ext uri="{BB962C8B-B14F-4D97-AF65-F5344CB8AC3E}">
        <p14:creationId xmlns:p14="http://schemas.microsoft.com/office/powerpoint/2010/main" val="2224246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http://apcentral.collegeboard.com/apc/public/repository/ap11_frq_statistics.pdf</a:t>
            </a:r>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23</a:t>
            </a:fld>
            <a:endParaRPr lang="en-US" dirty="0"/>
          </a:p>
        </p:txBody>
      </p:sp>
    </p:spTree>
    <p:extLst>
      <p:ext uri="{BB962C8B-B14F-4D97-AF65-F5344CB8AC3E}">
        <p14:creationId xmlns:p14="http://schemas.microsoft.com/office/powerpoint/2010/main" val="2224246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8E0C68-A262-44C7-8C2D-1C506D008D42}" type="slidenum">
              <a:rPr lang="en-US" smtClean="0"/>
              <a:t>24</a:t>
            </a:fld>
            <a:endParaRPr lang="en-US" dirty="0"/>
          </a:p>
        </p:txBody>
      </p:sp>
    </p:spTree>
    <p:extLst>
      <p:ext uri="{BB962C8B-B14F-4D97-AF65-F5344CB8AC3E}">
        <p14:creationId xmlns:p14="http://schemas.microsoft.com/office/powerpoint/2010/main" val="41085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8" name="Slide Number Placeholder 7"/>
          <p:cNvSpPr>
            <a:spLocks noGrp="1"/>
          </p:cNvSpPr>
          <p:nvPr>
            <p:ph type="sldNum" sz="quarter" idx="11"/>
          </p:nvPr>
        </p:nvSpPr>
        <p:spPr/>
        <p:txBody>
          <a:bodyPr/>
          <a:lstStyle/>
          <a:p>
            <a:fld id="{4A6B7FB0-9509-4D2E-A18F-A57CEC3CF964}"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A6B7FB0-9509-4D2E-A18F-A57CEC3CF964}"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B7FB0-9509-4D2E-A18F-A57CEC3CF964}"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A6B7FB0-9509-4D2E-A18F-A57CEC3CF964}"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92750-B1CA-44A4-A956-2B49ADD9E9D5}" type="datetimeFigureOut">
              <a:rPr lang="en-US" smtClean="0"/>
              <a:t>9/22/2016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A6B7FB0-9509-4D2E-A18F-A57CEC3CF96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7092750-B1CA-44A4-A956-2B49ADD9E9D5}" type="datetimeFigureOut">
              <a:rPr lang="en-US" smtClean="0"/>
              <a:t>9/22/2016</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A6B7FB0-9509-4D2E-A18F-A57CEC3CF964}"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6.w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1.bin"/><Relationship Id="rId5" Type="http://schemas.openxmlformats.org/officeDocument/2006/relationships/image" Target="../media/image6.wmf"/><Relationship Id="rId4" Type="http://schemas.openxmlformats.org/officeDocument/2006/relationships/oleObject" Target="../embeddings/oleObject10.bin"/></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0.wmf"/><Relationship Id="rId5" Type="http://schemas.openxmlformats.org/officeDocument/2006/relationships/oleObject" Target="../embeddings/oleObject13.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image" Target="../media/image7.png"/><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6.wmf"/><Relationship Id="rId4" Type="http://schemas.openxmlformats.org/officeDocument/2006/relationships/oleObject" Target="../embeddings/oleObject15.bin"/><Relationship Id="rId9" Type="http://schemas.openxmlformats.org/officeDocument/2006/relationships/image" Target="../media/image1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19.bin"/><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7.wmf"/><Relationship Id="rId5" Type="http://schemas.openxmlformats.org/officeDocument/2006/relationships/oleObject" Target="../embeddings/oleObject20.bin"/><Relationship Id="rId4" Type="http://schemas.openxmlformats.org/officeDocument/2006/relationships/image" Target="../media/image18.png"/></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0.wmf"/><Relationship Id="rId5" Type="http://schemas.openxmlformats.org/officeDocument/2006/relationships/oleObject" Target="../embeddings/oleObject21.bin"/><Relationship Id="rId4" Type="http://schemas.openxmlformats.org/officeDocument/2006/relationships/image" Target="../media/image19.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21.wmf"/><Relationship Id="rId5" Type="http://schemas.openxmlformats.org/officeDocument/2006/relationships/oleObject" Target="../embeddings/oleObject22.bin"/><Relationship Id="rId4" Type="http://schemas.openxmlformats.org/officeDocument/2006/relationships/image" Target="../media/image2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image" Target="../media/image4.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038599"/>
          </a:xfrm>
        </p:spPr>
        <p:txBody>
          <a:bodyPr/>
          <a:lstStyle/>
          <a:p>
            <a:r>
              <a:rPr lang="en-US" sz="5400" dirty="0" smtClean="0"/>
              <a:t>Unit 3: Scatterplots and Linear Regression</a:t>
            </a:r>
            <a:br>
              <a:rPr lang="en-US" sz="5400" dirty="0" smtClean="0"/>
            </a:br>
            <a:r>
              <a:rPr lang="en-US" sz="5400" dirty="0" smtClean="0"/>
              <a:t/>
            </a:r>
            <a:br>
              <a:rPr lang="en-US" sz="5400" dirty="0" smtClean="0"/>
            </a:br>
            <a:r>
              <a:rPr lang="en-US" sz="5400" dirty="0" smtClean="0"/>
              <a:t>Coefficient of Determination (r</a:t>
            </a:r>
            <a:r>
              <a:rPr lang="en-US" sz="5400" baseline="30000" dirty="0" smtClean="0"/>
              <a:t>2</a:t>
            </a:r>
            <a:r>
              <a:rPr lang="en-US" sz="5400" dirty="0" smtClean="0"/>
              <a:t>)</a:t>
            </a:r>
            <a:endParaRPr lang="en-US" sz="5400" dirty="0"/>
          </a:p>
        </p:txBody>
      </p:sp>
      <p:sp>
        <p:nvSpPr>
          <p:cNvPr id="3" name="Subtitle 2"/>
          <p:cNvSpPr>
            <a:spLocks noGrp="1"/>
          </p:cNvSpPr>
          <p:nvPr>
            <p:ph type="subTitle" idx="1"/>
          </p:nvPr>
        </p:nvSpPr>
        <p:spPr/>
        <p:txBody>
          <a:bodyPr/>
          <a:lstStyle/>
          <a:p>
            <a:r>
              <a:rPr lang="en-US" dirty="0" smtClean="0"/>
              <a:t>3.3.2</a:t>
            </a:r>
            <a:endParaRPr lang="en-US" dirty="0"/>
          </a:p>
        </p:txBody>
      </p:sp>
    </p:spTree>
    <p:extLst>
      <p:ext uri="{BB962C8B-B14F-4D97-AF65-F5344CB8AC3E}">
        <p14:creationId xmlns:p14="http://schemas.microsoft.com/office/powerpoint/2010/main" val="1713638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862935"/>
            <a:ext cx="7315200" cy="461665"/>
          </a:xfrm>
          <a:prstGeom prst="rect">
            <a:avLst/>
          </a:prstGeom>
          <a:noFill/>
        </p:spPr>
        <p:txBody>
          <a:bodyPr wrap="square" rtlCol="0">
            <a:spAutoFit/>
          </a:bodyPr>
          <a:lstStyle/>
          <a:p>
            <a:pPr algn="ctr"/>
            <a:r>
              <a:rPr lang="en-US" sz="2400" dirty="0" smtClean="0"/>
              <a:t>Is distance a good predictor of airline cost?</a:t>
            </a:r>
            <a:endParaRPr lang="en-US" sz="2400"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1208817371"/>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17429"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5814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2618417106"/>
              </p:ext>
            </p:extLst>
          </p:nvPr>
        </p:nvGraphicFramePr>
        <p:xfrm>
          <a:off x="7312025" y="3335337"/>
          <a:ext cx="460375" cy="627063"/>
        </p:xfrm>
        <a:graphic>
          <a:graphicData uri="http://schemas.openxmlformats.org/presentationml/2006/ole">
            <mc:AlternateContent xmlns:mc="http://schemas.openxmlformats.org/markup-compatibility/2006">
              <mc:Choice xmlns:v="urn:schemas-microsoft-com:vml" Requires="v">
                <p:oleObj spid="_x0000_s17430" name="Equation" r:id="rId6" imgW="139680" imgH="190440" progId="Equation.DSMT4">
                  <p:embed/>
                </p:oleObj>
              </mc:Choice>
              <mc:Fallback>
                <p:oleObj name="Equation" r:id="rId6" imgW="139680" imgH="190440" progId="Equation.DSMT4">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2025" y="3335337"/>
                        <a:ext cx="4603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Oval 13"/>
          <p:cNvSpPr/>
          <p:nvPr/>
        </p:nvSpPr>
        <p:spPr>
          <a:xfrm>
            <a:off x="7239000" y="3276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899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edge">
                                      <p:cBhvr>
                                        <p:cTn id="20" dur="2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862935"/>
            <a:ext cx="7315200" cy="830997"/>
          </a:xfrm>
          <a:prstGeom prst="rect">
            <a:avLst/>
          </a:prstGeom>
          <a:noFill/>
        </p:spPr>
        <p:txBody>
          <a:bodyPr wrap="square" rtlCol="0">
            <a:spAutoFit/>
          </a:bodyPr>
          <a:lstStyle/>
          <a:p>
            <a:pPr algn="ctr"/>
            <a:r>
              <a:rPr lang="en-US" sz="2400" dirty="0" smtClean="0"/>
              <a:t>Much of how the cost varies can be explained by how distance varies</a:t>
            </a:r>
            <a:endParaRPr lang="en-US" sz="2400"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3677966962"/>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18452"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5814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3351206993"/>
              </p:ext>
            </p:extLst>
          </p:nvPr>
        </p:nvGraphicFramePr>
        <p:xfrm>
          <a:off x="7312025" y="3335337"/>
          <a:ext cx="460375" cy="627063"/>
        </p:xfrm>
        <a:graphic>
          <a:graphicData uri="http://schemas.openxmlformats.org/presentationml/2006/ole">
            <mc:AlternateContent xmlns:mc="http://schemas.openxmlformats.org/markup-compatibility/2006">
              <mc:Choice xmlns:v="urn:schemas-microsoft-com:vml" Requires="v">
                <p:oleObj spid="_x0000_s18453" name="Equation" r:id="rId6" imgW="139680" imgH="190440" progId="Equation.DSMT4">
                  <p:embed/>
                </p:oleObj>
              </mc:Choice>
              <mc:Fallback>
                <p:oleObj name="Equation" r:id="rId6" imgW="139680" imgH="1904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2025" y="3335337"/>
                        <a:ext cx="4603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Oval 13"/>
          <p:cNvSpPr/>
          <p:nvPr/>
        </p:nvSpPr>
        <p:spPr>
          <a:xfrm>
            <a:off x="7239000" y="3276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3673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609600" y="5710144"/>
            <a:ext cx="7924800" cy="1200329"/>
          </a:xfrm>
          <a:prstGeom prst="rect">
            <a:avLst/>
          </a:prstGeom>
          <a:noFill/>
        </p:spPr>
        <p:txBody>
          <a:bodyPr wrap="square" rtlCol="0">
            <a:spAutoFit/>
          </a:bodyPr>
          <a:lstStyle/>
          <a:p>
            <a:pPr algn="ctr"/>
            <a:r>
              <a:rPr lang="en-US" sz="2400" dirty="0"/>
              <a:t>r</a:t>
            </a:r>
            <a:r>
              <a:rPr lang="en-US" sz="2400" baseline="30000" dirty="0" smtClean="0"/>
              <a:t>2</a:t>
            </a:r>
            <a:r>
              <a:rPr lang="en-US" sz="2400" dirty="0" smtClean="0"/>
              <a:t> is the percent of the variation of the cost of the airline ticket that can be explained by the least squares regression of cost on distance</a:t>
            </a:r>
            <a:endParaRPr lang="en-US" sz="2400"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2285456151"/>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19476"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5814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3237095323"/>
              </p:ext>
            </p:extLst>
          </p:nvPr>
        </p:nvGraphicFramePr>
        <p:xfrm>
          <a:off x="7312025" y="3335337"/>
          <a:ext cx="460375" cy="627063"/>
        </p:xfrm>
        <a:graphic>
          <a:graphicData uri="http://schemas.openxmlformats.org/presentationml/2006/ole">
            <mc:AlternateContent xmlns:mc="http://schemas.openxmlformats.org/markup-compatibility/2006">
              <mc:Choice xmlns:v="urn:schemas-microsoft-com:vml" Requires="v">
                <p:oleObj spid="_x0000_s19477" name="Equation" r:id="rId6" imgW="139680" imgH="190440" progId="Equation.DSMT4">
                  <p:embed/>
                </p:oleObj>
              </mc:Choice>
              <mc:Fallback>
                <p:oleObj name="Equation" r:id="rId6" imgW="139680" imgH="1904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2025" y="3335337"/>
                        <a:ext cx="4603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Oval 13"/>
          <p:cNvSpPr/>
          <p:nvPr/>
        </p:nvSpPr>
        <p:spPr>
          <a:xfrm>
            <a:off x="7239000" y="3276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6515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609600" y="5710144"/>
            <a:ext cx="7924800" cy="1200329"/>
          </a:xfrm>
          <a:prstGeom prst="rect">
            <a:avLst/>
          </a:prstGeom>
          <a:noFill/>
        </p:spPr>
        <p:txBody>
          <a:bodyPr wrap="square" rtlCol="0">
            <a:spAutoFit/>
          </a:bodyPr>
          <a:lstStyle/>
          <a:p>
            <a:pPr algn="ctr"/>
            <a:r>
              <a:rPr lang="en-US" sz="2400" dirty="0"/>
              <a:t>r</a:t>
            </a:r>
            <a:r>
              <a:rPr lang="en-US" sz="2400" baseline="30000" dirty="0" smtClean="0"/>
              <a:t>2</a:t>
            </a:r>
            <a:r>
              <a:rPr lang="en-US" sz="2400" dirty="0" smtClean="0"/>
              <a:t> = 0.8793.  About 87.93% of the variation in cost of airline tickets can be explained by the least squares regression of cost on distance</a:t>
            </a:r>
            <a:endParaRPr lang="en-US" sz="2400"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1879619198"/>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20502"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5814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1266699193"/>
              </p:ext>
            </p:extLst>
          </p:nvPr>
        </p:nvGraphicFramePr>
        <p:xfrm>
          <a:off x="7312025" y="3335337"/>
          <a:ext cx="460375" cy="627063"/>
        </p:xfrm>
        <a:graphic>
          <a:graphicData uri="http://schemas.openxmlformats.org/presentationml/2006/ole">
            <mc:AlternateContent xmlns:mc="http://schemas.openxmlformats.org/markup-compatibility/2006">
              <mc:Choice xmlns:v="urn:schemas-microsoft-com:vml" Requires="v">
                <p:oleObj spid="_x0000_s20503" name="Equation" r:id="rId6" imgW="139680" imgH="190440" progId="Equation.DSMT4">
                  <p:embed/>
                </p:oleObj>
              </mc:Choice>
              <mc:Fallback>
                <p:oleObj name="Equation" r:id="rId6" imgW="139680" imgH="1904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2025" y="3335337"/>
                        <a:ext cx="4603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Oval 13"/>
          <p:cNvSpPr/>
          <p:nvPr/>
        </p:nvSpPr>
        <p:spPr>
          <a:xfrm>
            <a:off x="7239000" y="3276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259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19200"/>
          </a:xfrm>
        </p:spPr>
        <p:txBody>
          <a:bodyPr/>
          <a:lstStyle/>
          <a:p>
            <a:r>
              <a:rPr lang="en-US" dirty="0"/>
              <a:t>r</a:t>
            </a:r>
            <a:r>
              <a:rPr lang="en-US" baseline="30000" dirty="0" smtClean="0"/>
              <a:t>2</a:t>
            </a:r>
            <a:r>
              <a:rPr lang="en-US" dirty="0" smtClean="0"/>
              <a:t> by the numbers</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20058851"/>
              </p:ext>
            </p:extLst>
          </p:nvPr>
        </p:nvGraphicFramePr>
        <p:xfrm>
          <a:off x="3003754" y="1828800"/>
          <a:ext cx="2787446" cy="1371600"/>
        </p:xfrm>
        <a:graphic>
          <a:graphicData uri="http://schemas.openxmlformats.org/presentationml/2006/ole">
            <mc:AlternateContent xmlns:mc="http://schemas.openxmlformats.org/markup-compatibility/2006">
              <mc:Choice xmlns:v="urn:schemas-microsoft-com:vml" Requires="v">
                <p:oleObj spid="_x0000_s7211" name="Equation" r:id="rId3" imgW="799920" imgH="393480" progId="Equation.DSMT4">
                  <p:embed/>
                </p:oleObj>
              </mc:Choice>
              <mc:Fallback>
                <p:oleObj name="Equation" r:id="rId3" imgW="799920" imgH="393480" progId="Equation.DSMT4">
                  <p:embed/>
                  <p:pic>
                    <p:nvPicPr>
                      <p:cNvPr id="0" name=""/>
                      <p:cNvPicPr/>
                      <p:nvPr/>
                    </p:nvPicPr>
                    <p:blipFill>
                      <a:blip r:embed="rId4"/>
                      <a:stretch>
                        <a:fillRect/>
                      </a:stretch>
                    </p:blipFill>
                    <p:spPr>
                      <a:xfrm>
                        <a:off x="3003754" y="1828800"/>
                        <a:ext cx="2787446" cy="1371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224129946"/>
              </p:ext>
            </p:extLst>
          </p:nvPr>
        </p:nvGraphicFramePr>
        <p:xfrm>
          <a:off x="5562600" y="3918858"/>
          <a:ext cx="3352800" cy="698500"/>
        </p:xfrm>
        <a:graphic>
          <a:graphicData uri="http://schemas.openxmlformats.org/presentationml/2006/ole">
            <mc:AlternateContent xmlns:mc="http://schemas.openxmlformats.org/markup-compatibility/2006">
              <mc:Choice xmlns:v="urn:schemas-microsoft-com:vml" Requires="v">
                <p:oleObj spid="_x0000_s7212" name="Equation" r:id="rId5" imgW="1218960" imgH="253800" progId="Equation.DSMT4">
                  <p:embed/>
                </p:oleObj>
              </mc:Choice>
              <mc:Fallback>
                <p:oleObj name="Equation" r:id="rId5" imgW="1218960" imgH="253800" progId="Equation.DSMT4">
                  <p:embed/>
                  <p:pic>
                    <p:nvPicPr>
                      <p:cNvPr id="0" name=""/>
                      <p:cNvPicPr/>
                      <p:nvPr/>
                    </p:nvPicPr>
                    <p:blipFill>
                      <a:blip r:embed="rId6"/>
                      <a:stretch>
                        <a:fillRect/>
                      </a:stretch>
                    </p:blipFill>
                    <p:spPr>
                      <a:xfrm>
                        <a:off x="5562600" y="3918858"/>
                        <a:ext cx="3352800" cy="6985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99967639"/>
              </p:ext>
            </p:extLst>
          </p:nvPr>
        </p:nvGraphicFramePr>
        <p:xfrm>
          <a:off x="5562600" y="5181600"/>
          <a:ext cx="3200400" cy="695739"/>
        </p:xfrm>
        <a:graphic>
          <a:graphicData uri="http://schemas.openxmlformats.org/presentationml/2006/ole">
            <mc:AlternateContent xmlns:mc="http://schemas.openxmlformats.org/markup-compatibility/2006">
              <mc:Choice xmlns:v="urn:schemas-microsoft-com:vml" Requires="v">
                <p:oleObj spid="_x0000_s7213" name="Equation" r:id="rId7" imgW="1168200" imgH="253800" progId="Equation.DSMT4">
                  <p:embed/>
                </p:oleObj>
              </mc:Choice>
              <mc:Fallback>
                <p:oleObj name="Equation" r:id="rId7" imgW="1168200" imgH="253800" progId="Equation.DSMT4">
                  <p:embed/>
                  <p:pic>
                    <p:nvPicPr>
                      <p:cNvPr id="0" name="Object 5"/>
                      <p:cNvPicPr>
                        <a:picLocks noChangeAspect="1" noChangeArrowheads="1"/>
                      </p:cNvPicPr>
                      <p:nvPr/>
                    </p:nvPicPr>
                    <p:blipFill>
                      <a:blip r:embed="rId8"/>
                      <a:srcRect/>
                      <a:stretch>
                        <a:fillRect/>
                      </a:stretch>
                    </p:blipFill>
                    <p:spPr bwMode="auto">
                      <a:xfrm>
                        <a:off x="5562600" y="5181600"/>
                        <a:ext cx="3200400" cy="695739"/>
                      </a:xfrm>
                      <a:prstGeom prst="rect">
                        <a:avLst/>
                      </a:prstGeom>
                      <a:noFill/>
                      <a:ln>
                        <a:noFill/>
                      </a:ln>
                    </p:spPr>
                  </p:pic>
                </p:oleObj>
              </mc:Fallback>
            </mc:AlternateContent>
          </a:graphicData>
        </a:graphic>
      </p:graphicFrame>
      <p:sp>
        <p:nvSpPr>
          <p:cNvPr id="8" name="TextBox 7"/>
          <p:cNvSpPr txBox="1"/>
          <p:nvPr/>
        </p:nvSpPr>
        <p:spPr>
          <a:xfrm>
            <a:off x="76200" y="3962400"/>
            <a:ext cx="5410200" cy="523220"/>
          </a:xfrm>
          <a:prstGeom prst="rect">
            <a:avLst/>
          </a:prstGeom>
          <a:noFill/>
        </p:spPr>
        <p:txBody>
          <a:bodyPr wrap="square" rtlCol="0">
            <a:spAutoFit/>
          </a:bodyPr>
          <a:lstStyle/>
          <a:p>
            <a:r>
              <a:rPr lang="en-US" sz="2800" dirty="0" smtClean="0"/>
              <a:t>Sum of the Squares of the Error =</a:t>
            </a:r>
            <a:endParaRPr lang="en-US" sz="2800" dirty="0"/>
          </a:p>
        </p:txBody>
      </p:sp>
      <p:sp>
        <p:nvSpPr>
          <p:cNvPr id="9" name="TextBox 8"/>
          <p:cNvSpPr txBox="1"/>
          <p:nvPr/>
        </p:nvSpPr>
        <p:spPr>
          <a:xfrm>
            <a:off x="76202" y="5246916"/>
            <a:ext cx="5410200" cy="523220"/>
          </a:xfrm>
          <a:prstGeom prst="rect">
            <a:avLst/>
          </a:prstGeom>
          <a:noFill/>
        </p:spPr>
        <p:txBody>
          <a:bodyPr wrap="square" rtlCol="0">
            <a:spAutoFit/>
          </a:bodyPr>
          <a:lstStyle/>
          <a:p>
            <a:r>
              <a:rPr lang="en-US" sz="2800" dirty="0" smtClean="0"/>
              <a:t>Sum of the Squares of the Total =</a:t>
            </a:r>
            <a:endParaRPr lang="en-US" sz="2800" dirty="0"/>
          </a:p>
        </p:txBody>
      </p:sp>
    </p:spTree>
    <p:extLst>
      <p:ext uri="{BB962C8B-B14F-4D97-AF65-F5344CB8AC3E}">
        <p14:creationId xmlns:p14="http://schemas.microsoft.com/office/powerpoint/2010/main" val="117239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2580426575"/>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21536"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819400" y="35814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5" name="Object 4"/>
          <p:cNvGraphicFramePr>
            <a:graphicFrameLocks noChangeAspect="1"/>
          </p:cNvGraphicFramePr>
          <p:nvPr>
            <p:extLst>
              <p:ext uri="{D42A27DB-BD31-4B8C-83A1-F6EECF244321}">
                <p14:modId xmlns:p14="http://schemas.microsoft.com/office/powerpoint/2010/main" val="2171715629"/>
              </p:ext>
            </p:extLst>
          </p:nvPr>
        </p:nvGraphicFramePr>
        <p:xfrm>
          <a:off x="7312025" y="3335337"/>
          <a:ext cx="460375" cy="627063"/>
        </p:xfrm>
        <a:graphic>
          <a:graphicData uri="http://schemas.openxmlformats.org/presentationml/2006/ole">
            <mc:AlternateContent xmlns:mc="http://schemas.openxmlformats.org/markup-compatibility/2006">
              <mc:Choice xmlns:v="urn:schemas-microsoft-com:vml" Requires="v">
                <p:oleObj spid="_x0000_s21537" name="Equation" r:id="rId6" imgW="139680" imgH="190440" progId="Equation.DSMT4">
                  <p:embed/>
                </p:oleObj>
              </mc:Choice>
              <mc:Fallback>
                <p:oleObj name="Equation" r:id="rId6" imgW="139680" imgH="1904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12025" y="3335337"/>
                        <a:ext cx="460375"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Oval 13"/>
          <p:cNvSpPr/>
          <p:nvPr/>
        </p:nvSpPr>
        <p:spPr>
          <a:xfrm>
            <a:off x="7239000" y="32766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3053043580"/>
              </p:ext>
            </p:extLst>
          </p:nvPr>
        </p:nvGraphicFramePr>
        <p:xfrm>
          <a:off x="3308350" y="5672646"/>
          <a:ext cx="2254250" cy="1109153"/>
        </p:xfrm>
        <a:graphic>
          <a:graphicData uri="http://schemas.openxmlformats.org/presentationml/2006/ole">
            <mc:AlternateContent xmlns:mc="http://schemas.openxmlformats.org/markup-compatibility/2006">
              <mc:Choice xmlns:v="urn:schemas-microsoft-com:vml" Requires="v">
                <p:oleObj spid="_x0000_s21538" name="Equation" r:id="rId8" imgW="799920" imgH="393480" progId="Equation.DSMT4">
                  <p:embed/>
                </p:oleObj>
              </mc:Choice>
              <mc:Fallback>
                <p:oleObj name="Equation" r:id="rId8" imgW="799920" imgH="39348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08350" y="5672646"/>
                        <a:ext cx="2254250" cy="1109153"/>
                      </a:xfrm>
                      <a:prstGeom prst="rect">
                        <a:avLst/>
                      </a:prstGeom>
                      <a:noFill/>
                      <a:ln>
                        <a:noFill/>
                      </a:ln>
                    </p:spPr>
                  </p:pic>
                </p:oleObj>
              </mc:Fallback>
            </mc:AlternateContent>
          </a:graphicData>
        </a:graphic>
      </p:graphicFrame>
      <p:cxnSp>
        <p:nvCxnSpPr>
          <p:cNvPr id="16" name="Straight Connector 15"/>
          <p:cNvCxnSpPr/>
          <p:nvPr/>
        </p:nvCxnSpPr>
        <p:spPr>
          <a:xfrm>
            <a:off x="5638800" y="1752600"/>
            <a:ext cx="0" cy="182880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39000" y="2476500"/>
            <a:ext cx="1023258" cy="381000"/>
          </a:xfrm>
          <a:prstGeom prst="rect">
            <a:avLst/>
          </a:prstGeom>
          <a:noFill/>
        </p:spPr>
        <p:txBody>
          <a:bodyPr wrap="square" rtlCol="0">
            <a:spAutoFit/>
          </a:bodyPr>
          <a:lstStyle/>
          <a:p>
            <a:r>
              <a:rPr lang="en-US" b="1" dirty="0" smtClean="0">
                <a:solidFill>
                  <a:srgbClr val="92D050"/>
                </a:solidFill>
              </a:rPr>
              <a:t>TOTAL</a:t>
            </a:r>
            <a:endParaRPr lang="en-US" b="1" dirty="0">
              <a:solidFill>
                <a:srgbClr val="92D050"/>
              </a:solidFill>
            </a:endParaRPr>
          </a:p>
        </p:txBody>
      </p:sp>
      <p:cxnSp>
        <p:nvCxnSpPr>
          <p:cNvPr id="20" name="Straight Arrow Connector 19"/>
          <p:cNvCxnSpPr/>
          <p:nvPr/>
        </p:nvCxnSpPr>
        <p:spPr>
          <a:xfrm flipH="1">
            <a:off x="5715000" y="2667000"/>
            <a:ext cx="1371600" cy="0"/>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638800" y="1752600"/>
            <a:ext cx="0" cy="392668"/>
          </a:xfrm>
          <a:prstGeom prst="line">
            <a:avLst/>
          </a:prstGeom>
          <a:ln w="28575">
            <a:solidFill>
              <a:srgbClr val="81F1F7"/>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76800" y="1981200"/>
            <a:ext cx="685800" cy="0"/>
          </a:xfrm>
          <a:prstGeom prst="straightConnector1">
            <a:avLst/>
          </a:prstGeom>
          <a:ln w="19050">
            <a:solidFill>
              <a:srgbClr val="81F1F7"/>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548742" y="1790700"/>
            <a:ext cx="1023258" cy="381000"/>
          </a:xfrm>
          <a:prstGeom prst="rect">
            <a:avLst/>
          </a:prstGeom>
          <a:noFill/>
        </p:spPr>
        <p:txBody>
          <a:bodyPr wrap="square" rtlCol="0">
            <a:spAutoFit/>
          </a:bodyPr>
          <a:lstStyle/>
          <a:p>
            <a:r>
              <a:rPr lang="en-US" b="1" dirty="0" smtClean="0">
                <a:solidFill>
                  <a:srgbClr val="81F1F7"/>
                </a:solidFill>
              </a:rPr>
              <a:t>ERROR</a:t>
            </a:r>
            <a:endParaRPr lang="en-US" b="1" dirty="0">
              <a:solidFill>
                <a:srgbClr val="81F1F7"/>
              </a:solidFill>
            </a:endParaRPr>
          </a:p>
        </p:txBody>
      </p:sp>
    </p:spTree>
    <p:extLst>
      <p:ext uri="{BB962C8B-B14F-4D97-AF65-F5344CB8AC3E}">
        <p14:creationId xmlns:p14="http://schemas.microsoft.com/office/powerpoint/2010/main" val="67061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fade">
                                      <p:cBhvr>
                                        <p:cTn id="2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600200"/>
          </a:xfrm>
        </p:spPr>
        <p:txBody>
          <a:bodyPr/>
          <a:lstStyle/>
          <a:p>
            <a:r>
              <a:rPr lang="en-US" dirty="0" smtClean="0"/>
              <a:t>Facts about the coefficient of </a:t>
            </a:r>
            <a:r>
              <a:rPr lang="en-US" dirty="0"/>
              <a:t>determination (</a:t>
            </a:r>
            <a:r>
              <a:rPr lang="en-US" dirty="0" smtClean="0"/>
              <a:t>r</a:t>
            </a:r>
            <a:r>
              <a:rPr lang="en-US" baseline="30000" dirty="0" smtClean="0"/>
              <a:t>2</a:t>
            </a:r>
            <a:r>
              <a:rPr lang="en-US" dirty="0" smtClean="0"/>
              <a:t>)</a:t>
            </a:r>
            <a:endParaRPr lang="en-US" dirty="0"/>
          </a:p>
        </p:txBody>
      </p:sp>
      <p:sp>
        <p:nvSpPr>
          <p:cNvPr id="3" name="Content Placeholder 2"/>
          <p:cNvSpPr>
            <a:spLocks noGrp="1"/>
          </p:cNvSpPr>
          <p:nvPr>
            <p:ph idx="1"/>
          </p:nvPr>
        </p:nvSpPr>
        <p:spPr>
          <a:xfrm>
            <a:off x="457200" y="2133600"/>
            <a:ext cx="8382000" cy="3992563"/>
          </a:xfrm>
        </p:spPr>
        <p:txBody>
          <a:bodyPr>
            <a:normAutofit/>
          </a:bodyPr>
          <a:lstStyle/>
          <a:p>
            <a:pPr lvl="1">
              <a:buFont typeface="Arial" panose="020B0604020202020204" pitchFamily="34" charset="0"/>
              <a:buChar char="•"/>
            </a:pPr>
            <a:r>
              <a:rPr lang="en-US" sz="3200" dirty="0" smtClean="0"/>
              <a:t>The coefficient of determination is the coefficient squared (</a:t>
            </a:r>
            <a:r>
              <a:rPr lang="en-US" sz="3200" dirty="0"/>
              <a:t>r</a:t>
            </a:r>
            <a:r>
              <a:rPr lang="en-US" sz="3200" baseline="30000" dirty="0"/>
              <a:t>2</a:t>
            </a:r>
            <a:r>
              <a:rPr lang="en-US" sz="3200" dirty="0"/>
              <a:t>)</a:t>
            </a:r>
          </a:p>
          <a:p>
            <a:pPr lvl="1">
              <a:buFont typeface="Arial" panose="020B0604020202020204" pitchFamily="34" charset="0"/>
              <a:buChar char="•"/>
            </a:pPr>
            <a:endParaRPr lang="en-US" sz="3200" dirty="0" smtClean="0"/>
          </a:p>
          <a:p>
            <a:pPr lvl="1">
              <a:buFont typeface="Arial" panose="020B0604020202020204" pitchFamily="34" charset="0"/>
              <a:buChar char="•"/>
            </a:pPr>
            <a:r>
              <a:rPr lang="en-US" sz="3200" dirty="0" smtClean="0"/>
              <a:t> .</a:t>
            </a:r>
            <a:endParaRPr lang="en-US" sz="3200" dirty="0"/>
          </a:p>
          <a:p>
            <a:pPr marL="457200" lvl="1" indent="0">
              <a:buNone/>
            </a:pPr>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075142223"/>
              </p:ext>
            </p:extLst>
          </p:nvPr>
        </p:nvGraphicFramePr>
        <p:xfrm>
          <a:off x="1295400" y="3733800"/>
          <a:ext cx="1790700" cy="609600"/>
        </p:xfrm>
        <a:graphic>
          <a:graphicData uri="http://schemas.openxmlformats.org/presentationml/2006/ole">
            <mc:AlternateContent xmlns:mc="http://schemas.openxmlformats.org/markup-compatibility/2006">
              <mc:Choice xmlns:v="urn:schemas-microsoft-com:vml" Requires="v">
                <p:oleObj spid="_x0000_s22539" name="Equation" r:id="rId3" imgW="596880" imgH="203040" progId="Equation.DSMT4">
                  <p:embed/>
                </p:oleObj>
              </mc:Choice>
              <mc:Fallback>
                <p:oleObj name="Equation" r:id="rId3" imgW="596880" imgH="203040" progId="Equation.DSMT4">
                  <p:embed/>
                  <p:pic>
                    <p:nvPicPr>
                      <p:cNvPr id="0" name=""/>
                      <p:cNvPicPr/>
                      <p:nvPr/>
                    </p:nvPicPr>
                    <p:blipFill>
                      <a:blip r:embed="rId4"/>
                      <a:stretch>
                        <a:fillRect/>
                      </a:stretch>
                    </p:blipFill>
                    <p:spPr>
                      <a:xfrm>
                        <a:off x="1295400" y="3733800"/>
                        <a:ext cx="1790700" cy="609600"/>
                      </a:xfrm>
                      <a:prstGeom prst="rect">
                        <a:avLst/>
                      </a:prstGeom>
                    </p:spPr>
                  </p:pic>
                </p:oleObj>
              </mc:Fallback>
            </mc:AlternateContent>
          </a:graphicData>
        </a:graphic>
      </p:graphicFrame>
    </p:spTree>
    <p:extLst>
      <p:ext uri="{BB962C8B-B14F-4D97-AF65-F5344CB8AC3E}">
        <p14:creationId xmlns:p14="http://schemas.microsoft.com/office/powerpoint/2010/main" val="270011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Example #1</a:t>
            </a:r>
            <a:endParaRPr lang="en-US" dirty="0"/>
          </a:p>
        </p:txBody>
      </p:sp>
      <p:sp>
        <p:nvSpPr>
          <p:cNvPr id="3" name="Content Placeholder 2"/>
          <p:cNvSpPr>
            <a:spLocks noGrp="1"/>
          </p:cNvSpPr>
          <p:nvPr>
            <p:ph idx="1"/>
          </p:nvPr>
        </p:nvSpPr>
        <p:spPr>
          <a:xfrm>
            <a:off x="457200" y="1066800"/>
            <a:ext cx="8458200" cy="5059363"/>
          </a:xfrm>
        </p:spPr>
        <p:txBody>
          <a:bodyPr>
            <a:normAutofit/>
          </a:bodyPr>
          <a:lstStyle/>
          <a:p>
            <a:pPr marL="457200" lvl="1" indent="0">
              <a:buNone/>
            </a:pPr>
            <a:r>
              <a:rPr lang="en-US" sz="3200" dirty="0"/>
              <a:t>F</a:t>
            </a:r>
            <a:r>
              <a:rPr lang="en-US" sz="3200" dirty="0" smtClean="0"/>
              <a:t>ind and interpret the coefficient of determination for the number of fat grams and calories for these Rubio’s food items.</a:t>
            </a:r>
          </a:p>
          <a:p>
            <a:pPr marL="457200" lvl="1" indent="0">
              <a:buNone/>
            </a:pPr>
            <a:endParaRPr lang="en-US" sz="3200" dirty="0" smtClean="0"/>
          </a:p>
        </p:txBody>
      </p:sp>
      <p:graphicFrame>
        <p:nvGraphicFramePr>
          <p:cNvPr id="4" name="Table 3"/>
          <p:cNvGraphicFramePr>
            <a:graphicFrameLocks noGrp="1"/>
          </p:cNvGraphicFramePr>
          <p:nvPr>
            <p:extLst>
              <p:ext uri="{D42A27DB-BD31-4B8C-83A1-F6EECF244321}">
                <p14:modId xmlns:p14="http://schemas.microsoft.com/office/powerpoint/2010/main" val="1727955112"/>
              </p:ext>
            </p:extLst>
          </p:nvPr>
        </p:nvGraphicFramePr>
        <p:xfrm>
          <a:off x="914400" y="3048000"/>
          <a:ext cx="7543800" cy="2966720"/>
        </p:xfrm>
        <a:graphic>
          <a:graphicData uri="http://schemas.openxmlformats.org/drawingml/2006/table">
            <a:tbl>
              <a:tblPr firstRow="1" bandRow="1">
                <a:tableStyleId>{5C22544A-7EE6-4342-B048-85BDC9FD1C3A}</a:tableStyleId>
              </a:tblPr>
              <a:tblGrid>
                <a:gridCol w="4038600"/>
                <a:gridCol w="1676400"/>
                <a:gridCol w="1828800"/>
              </a:tblGrid>
              <a:tr h="370840">
                <a:tc>
                  <a:txBody>
                    <a:bodyPr/>
                    <a:lstStyle/>
                    <a:p>
                      <a:pPr algn="l"/>
                      <a:r>
                        <a:rPr lang="en-US" dirty="0" smtClean="0"/>
                        <a:t>Food</a:t>
                      </a:r>
                      <a:r>
                        <a:rPr lang="en-US" baseline="0" dirty="0" smtClean="0"/>
                        <a:t> Item</a:t>
                      </a:r>
                      <a:endParaRPr lang="en-US" dirty="0"/>
                    </a:p>
                  </a:txBody>
                  <a:tcPr/>
                </a:tc>
                <a:tc>
                  <a:txBody>
                    <a:bodyPr/>
                    <a:lstStyle/>
                    <a:p>
                      <a:pPr algn="l"/>
                      <a:r>
                        <a:rPr lang="en-US" dirty="0" smtClean="0"/>
                        <a:t>Fat Grams</a:t>
                      </a:r>
                      <a:endParaRPr lang="en-US" dirty="0"/>
                    </a:p>
                  </a:txBody>
                  <a:tcPr/>
                </a:tc>
                <a:tc>
                  <a:txBody>
                    <a:bodyPr/>
                    <a:lstStyle/>
                    <a:p>
                      <a:pPr algn="l"/>
                      <a:r>
                        <a:rPr lang="en-US" dirty="0" smtClean="0"/>
                        <a:t>Calories</a:t>
                      </a:r>
                      <a:endParaRPr lang="en-US" dirty="0"/>
                    </a:p>
                  </a:txBody>
                  <a:tcPr/>
                </a:tc>
              </a:tr>
              <a:tr h="370840">
                <a:tc>
                  <a:txBody>
                    <a:bodyPr/>
                    <a:lstStyle/>
                    <a:p>
                      <a:pPr algn="l"/>
                      <a:r>
                        <a:rPr lang="en-US" dirty="0" smtClean="0"/>
                        <a:t>Fish Taco</a:t>
                      </a:r>
                      <a:endParaRPr lang="en-US" dirty="0"/>
                    </a:p>
                  </a:txBody>
                  <a:tcPr/>
                </a:tc>
                <a:tc>
                  <a:txBody>
                    <a:bodyPr/>
                    <a:lstStyle/>
                    <a:p>
                      <a:pPr algn="l"/>
                      <a:r>
                        <a:rPr lang="en-US" dirty="0" smtClean="0"/>
                        <a:t>20</a:t>
                      </a:r>
                      <a:endParaRPr lang="en-US" dirty="0"/>
                    </a:p>
                  </a:txBody>
                  <a:tcPr/>
                </a:tc>
                <a:tc>
                  <a:txBody>
                    <a:bodyPr/>
                    <a:lstStyle/>
                    <a:p>
                      <a:pPr algn="l"/>
                      <a:r>
                        <a:rPr lang="en-US" dirty="0" smtClean="0"/>
                        <a:t>310</a:t>
                      </a:r>
                      <a:endParaRPr lang="en-US" dirty="0"/>
                    </a:p>
                  </a:txBody>
                  <a:tcPr/>
                </a:tc>
              </a:tr>
              <a:tr h="370840">
                <a:tc>
                  <a:txBody>
                    <a:bodyPr/>
                    <a:lstStyle/>
                    <a:p>
                      <a:pPr algn="l"/>
                      <a:r>
                        <a:rPr lang="en-US" dirty="0" smtClean="0"/>
                        <a:t>Classic Grilled Shrimp Burrito</a:t>
                      </a:r>
                      <a:endParaRPr lang="en-US" dirty="0"/>
                    </a:p>
                  </a:txBody>
                  <a:tcPr/>
                </a:tc>
                <a:tc>
                  <a:txBody>
                    <a:bodyPr/>
                    <a:lstStyle/>
                    <a:p>
                      <a:pPr algn="l"/>
                      <a:r>
                        <a:rPr lang="en-US" dirty="0" smtClean="0"/>
                        <a:t>33</a:t>
                      </a:r>
                      <a:endParaRPr lang="en-US" dirty="0"/>
                    </a:p>
                  </a:txBody>
                  <a:tcPr/>
                </a:tc>
                <a:tc>
                  <a:txBody>
                    <a:bodyPr/>
                    <a:lstStyle/>
                    <a:p>
                      <a:pPr algn="l"/>
                      <a:r>
                        <a:rPr lang="en-US" dirty="0" smtClean="0"/>
                        <a:t>690</a:t>
                      </a:r>
                      <a:endParaRPr lang="en-US" dirty="0"/>
                    </a:p>
                  </a:txBody>
                  <a:tcPr/>
                </a:tc>
              </a:tr>
              <a:tr h="370840">
                <a:tc>
                  <a:txBody>
                    <a:bodyPr/>
                    <a:lstStyle/>
                    <a:p>
                      <a:pPr algn="l"/>
                      <a:r>
                        <a:rPr lang="en-US" dirty="0" smtClean="0"/>
                        <a:t>Two Shrimp</a:t>
                      </a:r>
                      <a:r>
                        <a:rPr lang="en-US" baseline="0" dirty="0" smtClean="0"/>
                        <a:t> Enchiladas</a:t>
                      </a:r>
                      <a:endParaRPr lang="en-US" dirty="0"/>
                    </a:p>
                  </a:txBody>
                  <a:tcPr/>
                </a:tc>
                <a:tc>
                  <a:txBody>
                    <a:bodyPr/>
                    <a:lstStyle/>
                    <a:p>
                      <a:pPr algn="l"/>
                      <a:r>
                        <a:rPr lang="en-US" dirty="0" smtClean="0"/>
                        <a:t>33</a:t>
                      </a:r>
                      <a:endParaRPr lang="en-US" dirty="0"/>
                    </a:p>
                  </a:txBody>
                  <a:tcPr/>
                </a:tc>
                <a:tc>
                  <a:txBody>
                    <a:bodyPr/>
                    <a:lstStyle/>
                    <a:p>
                      <a:pPr algn="l"/>
                      <a:r>
                        <a:rPr lang="en-US" dirty="0" smtClean="0"/>
                        <a:t>810</a:t>
                      </a:r>
                      <a:endParaRPr lang="en-US" dirty="0"/>
                    </a:p>
                  </a:txBody>
                  <a:tcPr/>
                </a:tc>
              </a:tr>
              <a:tr h="370840">
                <a:tc>
                  <a:txBody>
                    <a:bodyPr/>
                    <a:lstStyle/>
                    <a:p>
                      <a:pPr algn="l"/>
                      <a:r>
                        <a:rPr lang="en-US" dirty="0" smtClean="0"/>
                        <a:t>Chipotle Ranch Salad</a:t>
                      </a:r>
                      <a:r>
                        <a:rPr lang="en-US" baseline="0" dirty="0" smtClean="0"/>
                        <a:t> with Shrimp</a:t>
                      </a:r>
                      <a:endParaRPr lang="en-US" dirty="0"/>
                    </a:p>
                  </a:txBody>
                  <a:tcPr/>
                </a:tc>
                <a:tc>
                  <a:txBody>
                    <a:bodyPr/>
                    <a:lstStyle/>
                    <a:p>
                      <a:pPr algn="l"/>
                      <a:r>
                        <a:rPr lang="en-US" dirty="0" smtClean="0"/>
                        <a:t>36</a:t>
                      </a:r>
                      <a:endParaRPr lang="en-US" dirty="0"/>
                    </a:p>
                  </a:txBody>
                  <a:tcPr/>
                </a:tc>
                <a:tc>
                  <a:txBody>
                    <a:bodyPr/>
                    <a:lstStyle/>
                    <a:p>
                      <a:pPr algn="l"/>
                      <a:r>
                        <a:rPr lang="en-US" dirty="0" smtClean="0"/>
                        <a:t>450</a:t>
                      </a:r>
                      <a:endParaRPr lang="en-US" dirty="0"/>
                    </a:p>
                  </a:txBody>
                  <a:tcPr/>
                </a:tc>
              </a:tr>
              <a:tr h="370840">
                <a:tc>
                  <a:txBody>
                    <a:bodyPr/>
                    <a:lstStyle/>
                    <a:p>
                      <a:pPr algn="l"/>
                      <a:r>
                        <a:rPr lang="en-US" dirty="0" smtClean="0"/>
                        <a:t>Classic Grilled Steak Taco</a:t>
                      </a:r>
                      <a:endParaRPr lang="en-US" dirty="0"/>
                    </a:p>
                  </a:txBody>
                  <a:tcPr/>
                </a:tc>
                <a:tc>
                  <a:txBody>
                    <a:bodyPr/>
                    <a:lstStyle/>
                    <a:p>
                      <a:pPr algn="l"/>
                      <a:r>
                        <a:rPr lang="en-US" dirty="0" smtClean="0"/>
                        <a:t>7</a:t>
                      </a:r>
                      <a:endParaRPr lang="en-US" dirty="0"/>
                    </a:p>
                  </a:txBody>
                  <a:tcPr/>
                </a:tc>
                <a:tc>
                  <a:txBody>
                    <a:bodyPr/>
                    <a:lstStyle/>
                    <a:p>
                      <a:pPr algn="l"/>
                      <a:r>
                        <a:rPr lang="en-US" dirty="0" smtClean="0"/>
                        <a:t>190</a:t>
                      </a:r>
                      <a:endParaRPr lang="en-US" dirty="0"/>
                    </a:p>
                  </a:txBody>
                  <a:tcPr/>
                </a:tc>
              </a:tr>
              <a:tr h="370840">
                <a:tc>
                  <a:txBody>
                    <a:bodyPr/>
                    <a:lstStyle/>
                    <a:p>
                      <a:pPr algn="l"/>
                      <a:r>
                        <a:rPr lang="en-US" dirty="0" smtClean="0"/>
                        <a:t>Classic Grilled Chicken</a:t>
                      </a:r>
                      <a:r>
                        <a:rPr lang="en-US" baseline="0" dirty="0" smtClean="0"/>
                        <a:t> Taco</a:t>
                      </a:r>
                      <a:endParaRPr lang="en-US" dirty="0"/>
                    </a:p>
                  </a:txBody>
                  <a:tcPr/>
                </a:tc>
                <a:tc>
                  <a:txBody>
                    <a:bodyPr/>
                    <a:lstStyle/>
                    <a:p>
                      <a:pPr algn="l"/>
                      <a:r>
                        <a:rPr lang="en-US" dirty="0" smtClean="0"/>
                        <a:t>13</a:t>
                      </a:r>
                      <a:endParaRPr lang="en-US" dirty="0"/>
                    </a:p>
                  </a:txBody>
                  <a:tcPr/>
                </a:tc>
                <a:tc>
                  <a:txBody>
                    <a:bodyPr/>
                    <a:lstStyle/>
                    <a:p>
                      <a:pPr algn="l"/>
                      <a:r>
                        <a:rPr lang="en-US" dirty="0" smtClean="0"/>
                        <a:t>240</a:t>
                      </a:r>
                      <a:endParaRPr lang="en-US" dirty="0"/>
                    </a:p>
                  </a:txBody>
                  <a:tcPr/>
                </a:tc>
              </a:tr>
              <a:tr h="370840">
                <a:tc>
                  <a:txBody>
                    <a:bodyPr/>
                    <a:lstStyle/>
                    <a:p>
                      <a:pPr algn="l"/>
                      <a:r>
                        <a:rPr lang="en-US" dirty="0" smtClean="0"/>
                        <a:t>Cheese</a:t>
                      </a:r>
                      <a:r>
                        <a:rPr lang="en-US" baseline="0" dirty="0" smtClean="0"/>
                        <a:t> Quesadilla</a:t>
                      </a:r>
                      <a:endParaRPr lang="en-US" dirty="0"/>
                    </a:p>
                  </a:txBody>
                  <a:tcPr/>
                </a:tc>
                <a:tc>
                  <a:txBody>
                    <a:bodyPr/>
                    <a:lstStyle/>
                    <a:p>
                      <a:pPr algn="l"/>
                      <a:r>
                        <a:rPr lang="en-US" dirty="0" smtClean="0"/>
                        <a:t>50</a:t>
                      </a:r>
                      <a:endParaRPr lang="en-US" dirty="0"/>
                    </a:p>
                  </a:txBody>
                  <a:tcPr/>
                </a:tc>
                <a:tc>
                  <a:txBody>
                    <a:bodyPr/>
                    <a:lstStyle/>
                    <a:p>
                      <a:pPr algn="l"/>
                      <a:r>
                        <a:rPr lang="en-US" dirty="0" smtClean="0"/>
                        <a:t>970</a:t>
                      </a:r>
                      <a:endParaRPr lang="en-US" dirty="0"/>
                    </a:p>
                  </a:txBody>
                  <a:tcPr/>
                </a:tc>
              </a:tr>
            </a:tbl>
          </a:graphicData>
        </a:graphic>
      </p:graphicFrame>
    </p:spTree>
    <p:extLst>
      <p:ext uri="{BB962C8B-B14F-4D97-AF65-F5344CB8AC3E}">
        <p14:creationId xmlns:p14="http://schemas.microsoft.com/office/powerpoint/2010/main" val="3803762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90600"/>
          </a:xfrm>
        </p:spPr>
        <p:txBody>
          <a:bodyPr/>
          <a:lstStyle/>
          <a:p>
            <a:r>
              <a:rPr lang="en-US" sz="4800" dirty="0" smtClean="0"/>
              <a:t>Example #1 Solution</a:t>
            </a:r>
            <a:endParaRPr lang="en-US" sz="3600" dirty="0"/>
          </a:p>
        </p:txBody>
      </p:sp>
      <p:sp>
        <p:nvSpPr>
          <p:cNvPr id="3" name="Content Placeholder 2"/>
          <p:cNvSpPr>
            <a:spLocks noGrp="1"/>
          </p:cNvSpPr>
          <p:nvPr>
            <p:ph idx="1"/>
          </p:nvPr>
        </p:nvSpPr>
        <p:spPr>
          <a:xfrm>
            <a:off x="457200" y="3962400"/>
            <a:ext cx="8382000" cy="2163763"/>
          </a:xfrm>
        </p:spPr>
        <p:txBody>
          <a:bodyPr>
            <a:normAutofit/>
          </a:bodyPr>
          <a:lstStyle/>
          <a:p>
            <a:endParaRPr lang="en-US" dirty="0"/>
          </a:p>
          <a:p>
            <a:endParaRPr lang="en-US"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057400"/>
            <a:ext cx="2583631" cy="1748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41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084" y="2057400"/>
            <a:ext cx="2589663"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6063343" y="3352800"/>
            <a:ext cx="114300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55329" y="2971800"/>
            <a:ext cx="685800" cy="707886"/>
          </a:xfrm>
          <a:prstGeom prst="rect">
            <a:avLst/>
          </a:prstGeom>
          <a:noFill/>
        </p:spPr>
        <p:txBody>
          <a:bodyPr wrap="square" rtlCol="0">
            <a:spAutoFit/>
          </a:bodyPr>
          <a:lstStyle/>
          <a:p>
            <a:r>
              <a:rPr lang="en-US" sz="4000" b="1" i="1" dirty="0" smtClean="0">
                <a:solidFill>
                  <a:srgbClr val="FF0000"/>
                </a:solidFill>
              </a:rPr>
              <a:t>r</a:t>
            </a:r>
            <a:endParaRPr lang="en-US" sz="4000" b="1" i="1" dirty="0">
              <a:solidFill>
                <a:srgbClr val="FF0000"/>
              </a:solidFill>
            </a:endParaRPr>
          </a:p>
        </p:txBody>
      </p:sp>
      <p:sp>
        <p:nvSpPr>
          <p:cNvPr id="4" name="TextBox 3"/>
          <p:cNvSpPr txBox="1"/>
          <p:nvPr/>
        </p:nvSpPr>
        <p:spPr>
          <a:xfrm>
            <a:off x="762000" y="5092005"/>
            <a:ext cx="7391400" cy="1384995"/>
          </a:xfrm>
          <a:prstGeom prst="rect">
            <a:avLst/>
          </a:prstGeom>
          <a:noFill/>
        </p:spPr>
        <p:txBody>
          <a:bodyPr wrap="square" rtlCol="0">
            <a:spAutoFit/>
          </a:bodyPr>
          <a:lstStyle/>
          <a:p>
            <a:r>
              <a:rPr lang="en-US" sz="2800" dirty="0" smtClean="0"/>
              <a:t>About 81.8% of the variation in number of calories can be explained by the least squares regression of number of calories on fat grams. </a:t>
            </a:r>
            <a:endParaRPr lang="en-US" sz="2800" dirty="0"/>
          </a:p>
        </p:txBody>
      </p:sp>
      <p:graphicFrame>
        <p:nvGraphicFramePr>
          <p:cNvPr id="5" name="Object 4"/>
          <p:cNvGraphicFramePr>
            <a:graphicFrameLocks noChangeAspect="1"/>
          </p:cNvGraphicFramePr>
          <p:nvPr>
            <p:extLst>
              <p:ext uri="{D42A27DB-BD31-4B8C-83A1-F6EECF244321}">
                <p14:modId xmlns:p14="http://schemas.microsoft.com/office/powerpoint/2010/main" val="676951535"/>
              </p:ext>
            </p:extLst>
          </p:nvPr>
        </p:nvGraphicFramePr>
        <p:xfrm>
          <a:off x="997484" y="4138613"/>
          <a:ext cx="6546316" cy="661987"/>
        </p:xfrm>
        <a:graphic>
          <a:graphicData uri="http://schemas.openxmlformats.org/presentationml/2006/ole">
            <mc:AlternateContent xmlns:mc="http://schemas.openxmlformats.org/markup-compatibility/2006">
              <mc:Choice xmlns:v="urn:schemas-microsoft-com:vml" Requires="v">
                <p:oleObj spid="_x0000_s23561" name="Equation" r:id="rId5" imgW="2260440" imgH="228600" progId="Equation.DSMT4">
                  <p:embed/>
                </p:oleObj>
              </mc:Choice>
              <mc:Fallback>
                <p:oleObj name="Equation" r:id="rId5" imgW="2260440" imgH="228600" progId="Equation.DSMT4">
                  <p:embed/>
                  <p:pic>
                    <p:nvPicPr>
                      <p:cNvPr id="0" name=""/>
                      <p:cNvPicPr/>
                      <p:nvPr/>
                    </p:nvPicPr>
                    <p:blipFill>
                      <a:blip r:embed="rId6"/>
                      <a:stretch>
                        <a:fillRect/>
                      </a:stretch>
                    </p:blipFill>
                    <p:spPr>
                      <a:xfrm>
                        <a:off x="997484" y="4138613"/>
                        <a:ext cx="6546316" cy="661987"/>
                      </a:xfrm>
                      <a:prstGeom prst="rect">
                        <a:avLst/>
                      </a:prstGeom>
                    </p:spPr>
                  </p:pic>
                </p:oleObj>
              </mc:Fallback>
            </mc:AlternateContent>
          </a:graphicData>
        </a:graphic>
      </p:graphicFrame>
      <p:cxnSp>
        <p:nvCxnSpPr>
          <p:cNvPr id="10" name="Straight Arrow Connector 9"/>
          <p:cNvCxnSpPr/>
          <p:nvPr/>
        </p:nvCxnSpPr>
        <p:spPr>
          <a:xfrm flipH="1">
            <a:off x="6215743" y="2590800"/>
            <a:ext cx="794657" cy="3810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086600" y="2133600"/>
            <a:ext cx="685800" cy="707886"/>
          </a:xfrm>
          <a:prstGeom prst="rect">
            <a:avLst/>
          </a:prstGeom>
          <a:noFill/>
        </p:spPr>
        <p:txBody>
          <a:bodyPr wrap="square" rtlCol="0">
            <a:spAutoFit/>
          </a:bodyPr>
          <a:lstStyle/>
          <a:p>
            <a:r>
              <a:rPr lang="en-US" sz="4000" b="1" i="1" dirty="0" smtClean="0">
                <a:solidFill>
                  <a:srgbClr val="FF0000"/>
                </a:solidFill>
              </a:rPr>
              <a:t>r</a:t>
            </a:r>
            <a:r>
              <a:rPr lang="en-US" sz="4000" b="1" i="1" baseline="30000" dirty="0" smtClean="0">
                <a:solidFill>
                  <a:srgbClr val="FF0000"/>
                </a:solidFill>
              </a:rPr>
              <a:t>2</a:t>
            </a:r>
            <a:endParaRPr lang="en-US" sz="4000" b="1" i="1" dirty="0">
              <a:solidFill>
                <a:srgbClr val="FF0000"/>
              </a:solidFill>
            </a:endParaRPr>
          </a:p>
        </p:txBody>
      </p:sp>
    </p:spTree>
    <p:extLst>
      <p:ext uri="{BB962C8B-B14F-4D97-AF65-F5344CB8AC3E}">
        <p14:creationId xmlns:p14="http://schemas.microsoft.com/office/powerpoint/2010/main" val="1824918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1000"/>
                                        <p:tgtEl>
                                          <p:spTgt spid="4"/>
                                        </p:tgtEl>
                                      </p:cBhvr>
                                    </p:animEffect>
                                    <p:anim calcmode="lin" valueType="num">
                                      <p:cBhvr>
                                        <p:cTn id="25" dur="1000" fill="hold"/>
                                        <p:tgtEl>
                                          <p:spTgt spid="4"/>
                                        </p:tgtEl>
                                        <p:attrNameLst>
                                          <p:attrName>ppt_x</p:attrName>
                                        </p:attrNameLst>
                                      </p:cBhvr>
                                      <p:tavLst>
                                        <p:tav tm="0">
                                          <p:val>
                                            <p:strVal val="#ppt_x"/>
                                          </p:val>
                                        </p:tav>
                                        <p:tav tm="100000">
                                          <p:val>
                                            <p:strVal val="#ppt_x"/>
                                          </p:val>
                                        </p:tav>
                                      </p:tavLst>
                                    </p:anim>
                                    <p:anim calcmode="lin" valueType="num">
                                      <p:cBhvr>
                                        <p:cTn id="2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800" cy="4800600"/>
          </a:xfrm>
        </p:spPr>
        <p:txBody>
          <a:bodyPr>
            <a:normAutofit fontScale="92500" lnSpcReduction="20000"/>
          </a:bodyPr>
          <a:lstStyle/>
          <a:p>
            <a:pPr lvl="1"/>
            <a:endParaRPr lang="en-US" dirty="0" smtClean="0"/>
          </a:p>
          <a:p>
            <a:pPr marL="0" indent="0">
              <a:buNone/>
            </a:pPr>
            <a:r>
              <a:rPr lang="en-US" sz="3200" dirty="0" smtClean="0"/>
              <a:t>Interpreting the correlation </a:t>
            </a:r>
            <a:r>
              <a:rPr lang="en-US" sz="3200" i="1" dirty="0" smtClean="0"/>
              <a:t>(r</a:t>
            </a:r>
            <a:r>
              <a:rPr lang="en-US" sz="3200" i="1" baseline="30000" dirty="0" smtClean="0"/>
              <a:t>2</a:t>
            </a:r>
            <a:r>
              <a:rPr lang="en-US" sz="3200" i="1" dirty="0" smtClean="0"/>
              <a:t>):</a:t>
            </a:r>
          </a:p>
          <a:p>
            <a:pPr marL="0" indent="0">
              <a:buNone/>
            </a:pPr>
            <a:endParaRPr lang="en-US" sz="3600" b="1" i="1" dirty="0" smtClean="0"/>
          </a:p>
          <a:p>
            <a:pPr marL="0" indent="0">
              <a:buNone/>
            </a:pPr>
            <a:r>
              <a:rPr lang="en-US" sz="3600" b="1" i="1" dirty="0" smtClean="0"/>
              <a:t>About</a:t>
            </a:r>
            <a:r>
              <a:rPr lang="en-US" sz="3600" b="1" i="1" u="sng" dirty="0" smtClean="0">
                <a:solidFill>
                  <a:srgbClr val="FF0000"/>
                </a:solidFill>
              </a:rPr>
              <a:t>___</a:t>
            </a:r>
            <a:r>
              <a:rPr lang="en-US" sz="3600" b="1" i="1" dirty="0" smtClean="0"/>
              <a:t> % of the variation in</a:t>
            </a:r>
            <a:r>
              <a:rPr lang="en-US" sz="3600" b="1" i="1" u="sng" dirty="0" smtClean="0">
                <a:solidFill>
                  <a:srgbClr val="FF0000"/>
                </a:solidFill>
              </a:rPr>
              <a:t>________</a:t>
            </a:r>
            <a:r>
              <a:rPr lang="en-US" sz="3600" b="1" i="1" dirty="0"/>
              <a:t> </a:t>
            </a:r>
            <a:r>
              <a:rPr lang="en-US" sz="3600" b="1" i="1" dirty="0" smtClean="0"/>
              <a:t>can be explained by the least squares regression of  </a:t>
            </a:r>
            <a:r>
              <a:rPr lang="en-US" sz="3600" b="1" i="1" u="sng" dirty="0" smtClean="0">
                <a:solidFill>
                  <a:srgbClr val="FF0000"/>
                </a:solidFill>
              </a:rPr>
              <a:t>__________</a:t>
            </a:r>
            <a:r>
              <a:rPr lang="en-US" sz="3600" b="1" i="1" dirty="0" smtClean="0"/>
              <a:t> on </a:t>
            </a:r>
            <a:r>
              <a:rPr lang="en-US" sz="3600" b="1" i="1" u="sng" dirty="0" smtClean="0">
                <a:solidFill>
                  <a:srgbClr val="FF0000"/>
                </a:solidFill>
              </a:rPr>
              <a:t>__________</a:t>
            </a:r>
          </a:p>
          <a:p>
            <a:pPr marL="0" indent="0">
              <a:buNone/>
            </a:pPr>
            <a:endParaRPr lang="en-US" sz="3600" dirty="0" smtClean="0"/>
          </a:p>
          <a:p>
            <a:pPr marL="0" indent="0">
              <a:buNone/>
            </a:pPr>
            <a:r>
              <a:rPr lang="en-US" sz="3600" b="1" i="1" dirty="0" smtClean="0"/>
              <a:t>About</a:t>
            </a:r>
            <a:r>
              <a:rPr lang="en-US" sz="3600" b="1" i="1" u="sng" dirty="0">
                <a:solidFill>
                  <a:srgbClr val="FF0000"/>
                </a:solidFill>
              </a:rPr>
              <a:t> </a:t>
            </a:r>
            <a:r>
              <a:rPr lang="en-US" sz="3600" b="1" i="1" u="sng" dirty="0" smtClean="0">
                <a:solidFill>
                  <a:srgbClr val="FF0000"/>
                </a:solidFill>
              </a:rPr>
              <a:t> r</a:t>
            </a:r>
            <a:r>
              <a:rPr lang="en-US" sz="3600" b="1" i="1" u="sng" baseline="30000" dirty="0" smtClean="0">
                <a:solidFill>
                  <a:srgbClr val="FF0000"/>
                </a:solidFill>
              </a:rPr>
              <a:t>2 </a:t>
            </a:r>
            <a:r>
              <a:rPr lang="en-US" sz="3600" b="1" i="1" dirty="0" smtClean="0"/>
              <a:t> </a:t>
            </a:r>
            <a:r>
              <a:rPr lang="en-US" sz="3600" b="1" i="1" dirty="0"/>
              <a:t>% of the variation </a:t>
            </a:r>
            <a:r>
              <a:rPr lang="en-US" sz="3600" b="1" i="1" dirty="0" smtClean="0"/>
              <a:t>in </a:t>
            </a:r>
            <a:r>
              <a:rPr lang="en-US" sz="3600" b="1" i="1" u="sng" dirty="0" smtClean="0">
                <a:solidFill>
                  <a:srgbClr val="FF0000"/>
                </a:solidFill>
              </a:rPr>
              <a:t>y-variable</a:t>
            </a:r>
            <a:r>
              <a:rPr lang="en-US" sz="3600" b="1" i="1" dirty="0" smtClean="0"/>
              <a:t> </a:t>
            </a:r>
            <a:r>
              <a:rPr lang="en-US" sz="3600" b="1" i="1" dirty="0"/>
              <a:t>can be explained by the least squares regression of </a:t>
            </a:r>
            <a:r>
              <a:rPr lang="en-US" sz="3600" b="1" i="1" u="sng" dirty="0">
                <a:solidFill>
                  <a:srgbClr val="FF0000"/>
                </a:solidFill>
              </a:rPr>
              <a:t>y-variable</a:t>
            </a:r>
            <a:r>
              <a:rPr lang="en-US" sz="3600" b="1" i="1" dirty="0" smtClean="0"/>
              <a:t> </a:t>
            </a:r>
            <a:r>
              <a:rPr lang="en-US" sz="3600" b="1" i="1" dirty="0"/>
              <a:t>on </a:t>
            </a:r>
            <a:r>
              <a:rPr lang="en-US" sz="3600" b="1" i="1" u="sng" dirty="0" smtClean="0">
                <a:solidFill>
                  <a:srgbClr val="FF0000"/>
                </a:solidFill>
              </a:rPr>
              <a:t>x-variable</a:t>
            </a:r>
            <a:endParaRPr lang="en-US" sz="3200" dirty="0" smtClean="0"/>
          </a:p>
          <a:p>
            <a:pPr marL="0" indent="0">
              <a:buNone/>
            </a:pPr>
            <a:endParaRPr lang="en-US" sz="3200" dirty="0" smtClean="0"/>
          </a:p>
          <a:p>
            <a:pPr marL="0" indent="0">
              <a:buNone/>
            </a:pPr>
            <a:endParaRPr lang="en-US" dirty="0"/>
          </a:p>
        </p:txBody>
      </p:sp>
      <p:sp>
        <p:nvSpPr>
          <p:cNvPr id="2" name="Title 1"/>
          <p:cNvSpPr>
            <a:spLocks noGrp="1"/>
          </p:cNvSpPr>
          <p:nvPr>
            <p:ph type="title"/>
          </p:nvPr>
        </p:nvSpPr>
        <p:spPr>
          <a:xfrm>
            <a:off x="304800" y="609600"/>
            <a:ext cx="8534400" cy="1066800"/>
          </a:xfrm>
        </p:spPr>
        <p:txBody>
          <a:bodyPr/>
          <a:lstStyle/>
          <a:p>
            <a:r>
              <a:rPr lang="en-US" sz="4800" dirty="0" smtClean="0"/>
              <a:t/>
            </a:r>
            <a:br>
              <a:rPr lang="en-US" sz="4800" dirty="0" smtClean="0"/>
            </a:br>
            <a:r>
              <a:rPr lang="en-US" sz="3200" dirty="0" smtClean="0"/>
              <a:t>Interpreting the coefficient of determination:</a:t>
            </a:r>
            <a:br>
              <a:rPr lang="en-US" sz="3200" dirty="0" smtClean="0"/>
            </a:br>
            <a:r>
              <a:rPr lang="en-US" sz="3200" dirty="0" smtClean="0"/>
              <a:t>Sentence Structure</a:t>
            </a:r>
            <a:endParaRPr lang="en-US" sz="3200" dirty="0"/>
          </a:p>
        </p:txBody>
      </p:sp>
    </p:spTree>
    <p:extLst>
      <p:ext uri="{BB962C8B-B14F-4D97-AF65-F5344CB8AC3E}">
        <p14:creationId xmlns:p14="http://schemas.microsoft.com/office/powerpoint/2010/main" val="64405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Suggestion</a:t>
            </a:r>
            <a:endParaRPr lang="en-US" dirty="0"/>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smtClean="0"/>
              <a:t>You will be interpreting many different numbers and terms in this unit.</a:t>
            </a:r>
          </a:p>
          <a:p>
            <a:pPr marL="0" indent="0">
              <a:buNone/>
            </a:pPr>
            <a:endParaRPr lang="en-US" dirty="0"/>
          </a:p>
          <a:p>
            <a:pPr marL="0" indent="0">
              <a:buNone/>
            </a:pPr>
            <a:r>
              <a:rPr lang="en-US" dirty="0" smtClean="0"/>
              <a:t>Print out the handout provided for this unit before you start so you can have the Notes Organizer ready to write all the necessary sentence frames.  </a:t>
            </a:r>
          </a:p>
          <a:p>
            <a:pPr marL="0" indent="0">
              <a:buNone/>
            </a:pPr>
            <a:endParaRPr lang="en-US" dirty="0"/>
          </a:p>
          <a:p>
            <a:pPr marL="0" indent="0">
              <a:buNone/>
            </a:pPr>
            <a:r>
              <a:rPr lang="en-US" dirty="0" smtClean="0"/>
              <a:t>Keep it handy throughout the Unit.  Many lessons will have an interpretation to write down.</a:t>
            </a:r>
            <a:endParaRPr lang="en-US" dirty="0"/>
          </a:p>
        </p:txBody>
      </p:sp>
      <p:pic>
        <p:nvPicPr>
          <p:cNvPr id="1026" name="Picture 2" descr="C:\Users\Scout-Instructor\AppData\Local\Microsoft\Windows\Temporary Internet Files\Content.IE5\7NOK8PEB\pen_and_paper[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381000"/>
            <a:ext cx="983149" cy="1052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301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Example #2</a:t>
            </a:r>
            <a:endParaRPr lang="en-US" dirty="0"/>
          </a:p>
        </p:txBody>
      </p:sp>
      <p:sp>
        <p:nvSpPr>
          <p:cNvPr id="3" name="Content Placeholder 2"/>
          <p:cNvSpPr>
            <a:spLocks noGrp="1"/>
          </p:cNvSpPr>
          <p:nvPr>
            <p:ph idx="1"/>
          </p:nvPr>
        </p:nvSpPr>
        <p:spPr>
          <a:xfrm>
            <a:off x="76200" y="1066800"/>
            <a:ext cx="8991600" cy="5059363"/>
          </a:xfrm>
        </p:spPr>
        <p:txBody>
          <a:bodyPr>
            <a:normAutofit/>
          </a:bodyPr>
          <a:lstStyle/>
          <a:p>
            <a:pPr marL="457200" lvl="1" indent="0">
              <a:buNone/>
            </a:pPr>
            <a:r>
              <a:rPr lang="en-US" sz="2400" dirty="0" smtClean="0"/>
              <a:t>Given the following data describing the hours studied for a final exam and percent score on the final, </a:t>
            </a:r>
          </a:p>
          <a:p>
            <a:pPr marL="457200" lvl="1" indent="0">
              <a:buNone/>
            </a:pPr>
            <a:r>
              <a:rPr lang="en-US" sz="2400" dirty="0" smtClean="0"/>
              <a:t>Find and interpret the coefficient of determination.</a:t>
            </a:r>
          </a:p>
          <a:p>
            <a:pPr marL="457200" lvl="1" indent="0">
              <a:buNone/>
            </a:pPr>
            <a:endParaRPr lang="en-US" sz="3200" dirty="0" smtClean="0"/>
          </a:p>
        </p:txBody>
      </p:sp>
      <p:graphicFrame>
        <p:nvGraphicFramePr>
          <p:cNvPr id="4" name="Table 3"/>
          <p:cNvGraphicFramePr>
            <a:graphicFrameLocks noGrp="1"/>
          </p:cNvGraphicFramePr>
          <p:nvPr>
            <p:extLst>
              <p:ext uri="{D42A27DB-BD31-4B8C-83A1-F6EECF244321}">
                <p14:modId xmlns:p14="http://schemas.microsoft.com/office/powerpoint/2010/main" val="3923356375"/>
              </p:ext>
            </p:extLst>
          </p:nvPr>
        </p:nvGraphicFramePr>
        <p:xfrm>
          <a:off x="2286000" y="2895600"/>
          <a:ext cx="4953000" cy="3235960"/>
        </p:xfrm>
        <a:graphic>
          <a:graphicData uri="http://schemas.openxmlformats.org/drawingml/2006/table">
            <a:tbl>
              <a:tblPr firstRow="1" bandRow="1">
                <a:tableStyleId>{5C22544A-7EE6-4342-B048-85BDC9FD1C3A}</a:tableStyleId>
              </a:tblPr>
              <a:tblGrid>
                <a:gridCol w="1447800"/>
                <a:gridCol w="3505200"/>
              </a:tblGrid>
              <a:tr h="370840">
                <a:tc>
                  <a:txBody>
                    <a:bodyPr/>
                    <a:lstStyle/>
                    <a:p>
                      <a:pPr algn="l"/>
                      <a:r>
                        <a:rPr lang="en-US" dirty="0" smtClean="0"/>
                        <a:t>Hours</a:t>
                      </a:r>
                      <a:r>
                        <a:rPr lang="en-US" baseline="0" dirty="0" smtClean="0"/>
                        <a:t> </a:t>
                      </a:r>
                    </a:p>
                    <a:p>
                      <a:pPr algn="l"/>
                      <a:r>
                        <a:rPr lang="en-US" baseline="0" dirty="0" smtClean="0"/>
                        <a:t>Studied</a:t>
                      </a:r>
                      <a:endParaRPr lang="en-US" dirty="0"/>
                    </a:p>
                  </a:txBody>
                  <a:tcPr/>
                </a:tc>
                <a:tc>
                  <a:txBody>
                    <a:bodyPr/>
                    <a:lstStyle/>
                    <a:p>
                      <a:pPr algn="l"/>
                      <a:r>
                        <a:rPr lang="en-US" dirty="0" smtClean="0"/>
                        <a:t>Percent</a:t>
                      </a:r>
                      <a:r>
                        <a:rPr lang="en-US" baseline="0" dirty="0" smtClean="0"/>
                        <a:t> s</a:t>
                      </a:r>
                      <a:r>
                        <a:rPr lang="en-US" dirty="0" smtClean="0"/>
                        <a:t>core on</a:t>
                      </a:r>
                      <a:r>
                        <a:rPr lang="en-US" baseline="0" dirty="0" smtClean="0"/>
                        <a:t> final exam</a:t>
                      </a:r>
                      <a:endParaRPr lang="en-US" dirty="0"/>
                    </a:p>
                  </a:txBody>
                  <a:tcPr/>
                </a:tc>
              </a:tr>
              <a:tr h="370840">
                <a:tc>
                  <a:txBody>
                    <a:bodyPr/>
                    <a:lstStyle/>
                    <a:p>
                      <a:pPr algn="l"/>
                      <a:r>
                        <a:rPr lang="en-US" dirty="0" smtClean="0"/>
                        <a:t>1</a:t>
                      </a:r>
                      <a:endParaRPr lang="en-US" dirty="0"/>
                    </a:p>
                  </a:txBody>
                  <a:tcPr/>
                </a:tc>
                <a:tc>
                  <a:txBody>
                    <a:bodyPr/>
                    <a:lstStyle/>
                    <a:p>
                      <a:pPr algn="l"/>
                      <a:r>
                        <a:rPr lang="en-US" dirty="0" smtClean="0"/>
                        <a:t>76</a:t>
                      </a:r>
                      <a:endParaRPr lang="en-US" dirty="0"/>
                    </a:p>
                  </a:txBody>
                  <a:tcPr/>
                </a:tc>
              </a:tr>
              <a:tr h="370840">
                <a:tc>
                  <a:txBody>
                    <a:bodyPr/>
                    <a:lstStyle/>
                    <a:p>
                      <a:pPr algn="l"/>
                      <a:r>
                        <a:rPr lang="en-US" dirty="0" smtClean="0"/>
                        <a:t>0</a:t>
                      </a:r>
                      <a:endParaRPr lang="en-US" dirty="0"/>
                    </a:p>
                  </a:txBody>
                  <a:tcPr/>
                </a:tc>
                <a:tc>
                  <a:txBody>
                    <a:bodyPr/>
                    <a:lstStyle/>
                    <a:p>
                      <a:pPr algn="l"/>
                      <a:r>
                        <a:rPr lang="en-US" dirty="0" smtClean="0"/>
                        <a:t>54</a:t>
                      </a:r>
                      <a:endParaRPr lang="en-US" dirty="0"/>
                    </a:p>
                  </a:txBody>
                  <a:tcPr/>
                </a:tc>
              </a:tr>
              <a:tr h="370840">
                <a:tc>
                  <a:txBody>
                    <a:bodyPr/>
                    <a:lstStyle/>
                    <a:p>
                      <a:pPr algn="l"/>
                      <a:r>
                        <a:rPr lang="en-US" dirty="0" smtClean="0"/>
                        <a:t>2.5</a:t>
                      </a:r>
                      <a:endParaRPr lang="en-US" dirty="0"/>
                    </a:p>
                  </a:txBody>
                  <a:tcPr/>
                </a:tc>
                <a:tc>
                  <a:txBody>
                    <a:bodyPr/>
                    <a:lstStyle/>
                    <a:p>
                      <a:pPr algn="l"/>
                      <a:r>
                        <a:rPr lang="en-US" dirty="0" smtClean="0"/>
                        <a:t>86</a:t>
                      </a:r>
                      <a:endParaRPr lang="en-US" dirty="0"/>
                    </a:p>
                  </a:txBody>
                  <a:tcPr/>
                </a:tc>
              </a:tr>
              <a:tr h="370840">
                <a:tc>
                  <a:txBody>
                    <a:bodyPr/>
                    <a:lstStyle/>
                    <a:p>
                      <a:pPr algn="l"/>
                      <a:r>
                        <a:rPr lang="en-US" dirty="0" smtClean="0"/>
                        <a:t>5</a:t>
                      </a:r>
                      <a:endParaRPr lang="en-US" dirty="0"/>
                    </a:p>
                  </a:txBody>
                  <a:tcPr/>
                </a:tc>
                <a:tc>
                  <a:txBody>
                    <a:bodyPr/>
                    <a:lstStyle/>
                    <a:p>
                      <a:pPr algn="l"/>
                      <a:r>
                        <a:rPr lang="en-US" dirty="0" smtClean="0"/>
                        <a:t>92</a:t>
                      </a:r>
                      <a:endParaRPr lang="en-US" dirty="0"/>
                    </a:p>
                  </a:txBody>
                  <a:tcPr/>
                </a:tc>
              </a:tr>
              <a:tr h="370840">
                <a:tc>
                  <a:txBody>
                    <a:bodyPr/>
                    <a:lstStyle/>
                    <a:p>
                      <a:pPr algn="l"/>
                      <a:r>
                        <a:rPr lang="en-US" dirty="0" smtClean="0"/>
                        <a:t>3</a:t>
                      </a:r>
                      <a:endParaRPr lang="en-US" dirty="0"/>
                    </a:p>
                  </a:txBody>
                  <a:tcPr/>
                </a:tc>
                <a:tc>
                  <a:txBody>
                    <a:bodyPr/>
                    <a:lstStyle/>
                    <a:p>
                      <a:pPr algn="l"/>
                      <a:r>
                        <a:rPr lang="en-US" dirty="0" smtClean="0"/>
                        <a:t>80</a:t>
                      </a:r>
                      <a:endParaRPr lang="en-US" dirty="0"/>
                    </a:p>
                  </a:txBody>
                  <a:tcPr/>
                </a:tc>
              </a:tr>
              <a:tr h="370840">
                <a:tc>
                  <a:txBody>
                    <a:bodyPr/>
                    <a:lstStyle/>
                    <a:p>
                      <a:pPr algn="l"/>
                      <a:r>
                        <a:rPr lang="en-US" dirty="0" smtClean="0"/>
                        <a:t>2</a:t>
                      </a:r>
                      <a:endParaRPr lang="en-US" dirty="0"/>
                    </a:p>
                  </a:txBody>
                  <a:tcPr/>
                </a:tc>
                <a:tc>
                  <a:txBody>
                    <a:bodyPr/>
                    <a:lstStyle/>
                    <a:p>
                      <a:pPr algn="l"/>
                      <a:r>
                        <a:rPr lang="en-US" dirty="0" smtClean="0"/>
                        <a:t>80</a:t>
                      </a:r>
                      <a:endParaRPr lang="en-US" dirty="0"/>
                    </a:p>
                  </a:txBody>
                  <a:tcPr/>
                </a:tc>
              </a:tr>
              <a:tr h="370840">
                <a:tc>
                  <a:txBody>
                    <a:bodyPr/>
                    <a:lstStyle/>
                    <a:p>
                      <a:pPr algn="l"/>
                      <a:r>
                        <a:rPr lang="en-US" dirty="0" smtClean="0"/>
                        <a:t>4</a:t>
                      </a:r>
                      <a:endParaRPr lang="en-US" dirty="0"/>
                    </a:p>
                  </a:txBody>
                  <a:tcPr/>
                </a:tc>
                <a:tc>
                  <a:txBody>
                    <a:bodyPr/>
                    <a:lstStyle/>
                    <a:p>
                      <a:pPr algn="l"/>
                      <a:r>
                        <a:rPr lang="en-US" dirty="0" smtClean="0"/>
                        <a:t>96</a:t>
                      </a:r>
                      <a:endParaRPr lang="en-US" dirty="0"/>
                    </a:p>
                  </a:txBody>
                  <a:tcPr/>
                </a:tc>
              </a:tr>
            </a:tbl>
          </a:graphicData>
        </a:graphic>
      </p:graphicFrame>
    </p:spTree>
    <p:extLst>
      <p:ext uri="{BB962C8B-B14F-4D97-AF65-F5344CB8AC3E}">
        <p14:creationId xmlns:p14="http://schemas.microsoft.com/office/powerpoint/2010/main" val="1724694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Example #2 Solution </a:t>
            </a:r>
            <a:endParaRPr lang="en-US" dirty="0"/>
          </a:p>
        </p:txBody>
      </p:sp>
      <p:sp>
        <p:nvSpPr>
          <p:cNvPr id="3" name="Content Placeholder 2"/>
          <p:cNvSpPr>
            <a:spLocks noGrp="1"/>
          </p:cNvSpPr>
          <p:nvPr>
            <p:ph idx="1"/>
          </p:nvPr>
        </p:nvSpPr>
        <p:spPr>
          <a:xfrm>
            <a:off x="76200" y="1066800"/>
            <a:ext cx="8991600" cy="5059363"/>
          </a:xfrm>
        </p:spPr>
        <p:txBody>
          <a:bodyPr>
            <a:normAutofit/>
          </a:bodyPr>
          <a:lstStyle/>
          <a:p>
            <a:pPr marL="457200" lvl="1" indent="0">
              <a:buNone/>
            </a:pPr>
            <a:endParaRPr lang="en-US" sz="2400" dirty="0" smtClean="0"/>
          </a:p>
          <a:p>
            <a:pPr marL="914400" lvl="1" indent="-457200">
              <a:buAutoNum type="alphaLcParenR"/>
            </a:pPr>
            <a:endParaRPr lang="en-US" sz="2400" dirty="0" smtClean="0"/>
          </a:p>
          <a:p>
            <a:pPr marL="914400" lvl="1" indent="-457200">
              <a:buAutoNum type="alphaLcParenR"/>
            </a:pPr>
            <a:endParaRPr lang="en-US" sz="2400" dirty="0"/>
          </a:p>
          <a:p>
            <a:pPr marL="914400" lvl="1" indent="-457200">
              <a:buAutoNum type="alphaLcParenR"/>
            </a:pPr>
            <a:endParaRPr lang="en-US" sz="2400" dirty="0" smtClean="0"/>
          </a:p>
          <a:p>
            <a:pPr marL="914400" lvl="1" indent="-457200">
              <a:buAutoNum type="alphaLcParenR"/>
            </a:pPr>
            <a:endParaRPr lang="en-US" sz="2400" dirty="0"/>
          </a:p>
          <a:p>
            <a:pPr marL="914400" lvl="1" indent="-457200">
              <a:buAutoNum type="alphaLcParenR"/>
            </a:pPr>
            <a:endParaRPr lang="en-US" sz="2400" dirty="0" smtClean="0"/>
          </a:p>
          <a:p>
            <a:pPr marL="914400" lvl="1" indent="-457200">
              <a:buAutoNum type="alphaLcParenR"/>
            </a:pPr>
            <a:endParaRPr lang="en-US" sz="2400" dirty="0" smtClean="0"/>
          </a:p>
          <a:p>
            <a:pPr marL="457200" lvl="1" indent="0">
              <a:buNone/>
            </a:pPr>
            <a:endParaRPr lang="en-US" sz="2400" dirty="0"/>
          </a:p>
          <a:p>
            <a:pPr marL="457200" lvl="1" indent="0">
              <a:buNone/>
            </a:pPr>
            <a:r>
              <a:rPr lang="en-US" sz="2400" dirty="0" smtClean="0"/>
              <a:t>About 79.32% of the variation in final exam score can be explained by the least squares regression of final exam score on hours studied</a:t>
            </a:r>
            <a:endParaRPr lang="en-US" sz="3200" dirty="0" smtClean="0"/>
          </a:p>
        </p:txBody>
      </p:sp>
      <p:pic>
        <p:nvPicPr>
          <p:cNvPr id="1843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208314"/>
            <a:ext cx="3265227"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4037910422"/>
              </p:ext>
            </p:extLst>
          </p:nvPr>
        </p:nvGraphicFramePr>
        <p:xfrm>
          <a:off x="3059113" y="3859213"/>
          <a:ext cx="3265487" cy="434975"/>
        </p:xfrm>
        <a:graphic>
          <a:graphicData uri="http://schemas.openxmlformats.org/presentationml/2006/ole">
            <mc:AlternateContent xmlns:mc="http://schemas.openxmlformats.org/markup-compatibility/2006">
              <mc:Choice xmlns:v="urn:schemas-microsoft-com:vml" Requires="v">
                <p:oleObj spid="_x0000_s24586" name="Equation" r:id="rId5" imgW="1523880" imgH="203040" progId="Equation.DSMT4">
                  <p:embed/>
                </p:oleObj>
              </mc:Choice>
              <mc:Fallback>
                <p:oleObj name="Equation" r:id="rId5" imgW="1523880" imgH="203040" progId="Equation.DSMT4">
                  <p:embed/>
                  <p:pic>
                    <p:nvPicPr>
                      <p:cNvPr id="0" name=""/>
                      <p:cNvPicPr/>
                      <p:nvPr/>
                    </p:nvPicPr>
                    <p:blipFill>
                      <a:blip r:embed="rId6"/>
                      <a:stretch>
                        <a:fillRect/>
                      </a:stretch>
                    </p:blipFill>
                    <p:spPr>
                      <a:xfrm>
                        <a:off x="3059113" y="3859213"/>
                        <a:ext cx="3265487" cy="434975"/>
                      </a:xfrm>
                      <a:prstGeom prst="rect">
                        <a:avLst/>
                      </a:prstGeom>
                    </p:spPr>
                  </p:pic>
                </p:oleObj>
              </mc:Fallback>
            </mc:AlternateContent>
          </a:graphicData>
        </a:graphic>
      </p:graphicFrame>
    </p:spTree>
    <p:extLst>
      <p:ext uri="{BB962C8B-B14F-4D97-AF65-F5344CB8AC3E}">
        <p14:creationId xmlns:p14="http://schemas.microsoft.com/office/powerpoint/2010/main" val="3274315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219200"/>
          </a:xfrm>
        </p:spPr>
        <p:txBody>
          <a:bodyPr/>
          <a:lstStyle/>
          <a:p>
            <a:r>
              <a:rPr lang="en-US" dirty="0" smtClean="0"/>
              <a:t>Example #3</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pPr lvl="1"/>
            <a:endParaRPr lang="en-US" dirty="0" smtClean="0"/>
          </a:p>
          <a:p>
            <a:pPr marL="0" indent="0">
              <a:buNone/>
            </a:pPr>
            <a:endParaRPr lang="en-US" dirty="0"/>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276600"/>
            <a:ext cx="683895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1828801"/>
            <a:ext cx="8763000" cy="4770537"/>
          </a:xfrm>
          <a:prstGeom prst="rect">
            <a:avLst/>
          </a:prstGeom>
          <a:noFill/>
        </p:spPr>
        <p:txBody>
          <a:bodyPr wrap="square" rtlCol="0">
            <a:spAutoFit/>
          </a:bodyPr>
          <a:lstStyle/>
          <a:p>
            <a:r>
              <a:rPr lang="en-US" sz="1600" dirty="0"/>
              <a:t>Windmills generate electricity by transferring energy from wind to a turbine. A study was conducted to examine the relationship between wind velocity in miles per hour (mph) and electricity production in amperes for one particular windmill. For the windmill, measurements were taken on twenty-five randomly selected days, and the computer output for the regression analysis for predicting electricity production based on wind velocity is given below. </a:t>
            </a:r>
            <a:endParaRPr lang="en-US" sz="1600" dirty="0" smtClean="0"/>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pPr marL="342900" indent="-342900">
              <a:buAutoNum type="alphaLcParenR"/>
            </a:pPr>
            <a:r>
              <a:rPr lang="en-US" sz="1600" dirty="0" smtClean="0"/>
              <a:t>Find and interpret the correlation coefficient.</a:t>
            </a:r>
          </a:p>
          <a:p>
            <a:pPr marL="342900" indent="-342900">
              <a:buAutoNum type="alphaLcParenR"/>
            </a:pPr>
            <a:r>
              <a:rPr lang="en-US" sz="1600" dirty="0" smtClean="0"/>
              <a:t>Find and interpret the coefficient of determination.</a:t>
            </a:r>
            <a:endParaRPr lang="en-US" sz="1600" dirty="0"/>
          </a:p>
        </p:txBody>
      </p:sp>
    </p:spTree>
    <p:extLst>
      <p:ext uri="{BB962C8B-B14F-4D97-AF65-F5344CB8AC3E}">
        <p14:creationId xmlns:p14="http://schemas.microsoft.com/office/powerpoint/2010/main" val="1701789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smtClean="0"/>
              <a:t>Example #3 Solution</a:t>
            </a:r>
            <a:endParaRPr lang="en-US" dirty="0"/>
          </a:p>
        </p:txBody>
      </p:sp>
      <p:sp>
        <p:nvSpPr>
          <p:cNvPr id="3" name="Content Placeholder 2"/>
          <p:cNvSpPr>
            <a:spLocks noGrp="1"/>
          </p:cNvSpPr>
          <p:nvPr>
            <p:ph idx="1"/>
          </p:nvPr>
        </p:nvSpPr>
        <p:spPr>
          <a:xfrm>
            <a:off x="457200" y="2438400"/>
            <a:ext cx="8229600" cy="3687763"/>
          </a:xfrm>
        </p:spPr>
        <p:txBody>
          <a:bodyPr>
            <a:normAutofit/>
          </a:bodyPr>
          <a:lstStyle/>
          <a:p>
            <a:pPr lvl="1"/>
            <a:endParaRPr lang="en-US" dirty="0" smtClean="0"/>
          </a:p>
          <a:p>
            <a:pPr marL="0" indent="0">
              <a:buNone/>
            </a:pPr>
            <a:endParaRPr lang="en-US" dirty="0"/>
          </a:p>
        </p:txBody>
      </p:sp>
      <p:pic>
        <p:nvPicPr>
          <p:cNvPr id="2048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2590800"/>
            <a:ext cx="6838950"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1295400"/>
            <a:ext cx="8763000" cy="5262979"/>
          </a:xfrm>
          <a:prstGeom prst="rect">
            <a:avLst/>
          </a:prstGeom>
          <a:noFill/>
        </p:spPr>
        <p:txBody>
          <a:bodyPr wrap="square" rtlCol="0">
            <a:spAutoFit/>
          </a:bodyPr>
          <a:lstStyle/>
          <a:p>
            <a:r>
              <a:rPr lang="en-US" sz="1600" dirty="0"/>
              <a:t>Windmills generate electricity by transferring energy from wind to a turbine. A study was conducted to examine the relationship between wind velocity in miles per hour (mph) and electricity production in amperes for one particular windmill. For the windmill, measurements were taken on twenty-five randomly selected days, and the computer output for the regression analysis for predicting electricity production based on wind velocity is given below. </a:t>
            </a:r>
            <a:endParaRPr lang="en-US" sz="1600" dirty="0" smtClean="0"/>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endParaRPr lang="en-US" sz="1600" dirty="0" smtClean="0">
              <a:solidFill>
                <a:schemeClr val="tx1">
                  <a:lumMod val="50000"/>
                  <a:lumOff val="50000"/>
                </a:schemeClr>
              </a:solidFill>
            </a:endParaRPr>
          </a:p>
          <a:p>
            <a:endParaRPr lang="en-US" sz="1600" dirty="0">
              <a:solidFill>
                <a:schemeClr val="tx1">
                  <a:lumMod val="50000"/>
                  <a:lumOff val="50000"/>
                </a:schemeClr>
              </a:solidFill>
            </a:endParaRPr>
          </a:p>
          <a:p>
            <a:pPr marL="342900" indent="-342900">
              <a:buAutoNum type="alphaLcParenR"/>
            </a:pPr>
            <a:r>
              <a:rPr lang="en-US" sz="1600" dirty="0" smtClean="0"/>
              <a:t>Correlation:                                             Since r = 0.934 is close to 1, there is a strong, positive, linear relationship between electricity production and wind velocity. </a:t>
            </a:r>
          </a:p>
          <a:p>
            <a:pPr marL="342900" indent="-342900">
              <a:buAutoNum type="alphaLcParenR"/>
            </a:pPr>
            <a:endParaRPr lang="en-US" sz="1600" dirty="0"/>
          </a:p>
          <a:p>
            <a:pPr marL="342900" indent="-342900">
              <a:buAutoNum type="alphaLcParenR"/>
            </a:pPr>
            <a:r>
              <a:rPr lang="en-US" sz="1600" dirty="0" smtClean="0"/>
              <a:t>Coefficient of determination: About 87.3% of the variation in electricity production can be explained by the least squares regression of electricity production on wind velocity </a:t>
            </a:r>
          </a:p>
        </p:txBody>
      </p:sp>
      <p:sp>
        <p:nvSpPr>
          <p:cNvPr id="5" name="Flowchart: Summing Junction 4"/>
          <p:cNvSpPr/>
          <p:nvPr/>
        </p:nvSpPr>
        <p:spPr>
          <a:xfrm>
            <a:off x="5334000" y="4267200"/>
            <a:ext cx="1981200" cy="457200"/>
          </a:xfrm>
          <a:prstGeom prst="flowChartSummingJunction">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618075168"/>
              </p:ext>
            </p:extLst>
          </p:nvPr>
        </p:nvGraphicFramePr>
        <p:xfrm>
          <a:off x="1797050" y="5127625"/>
          <a:ext cx="2089150" cy="392113"/>
        </p:xfrm>
        <a:graphic>
          <a:graphicData uri="http://schemas.openxmlformats.org/presentationml/2006/ole">
            <mc:AlternateContent xmlns:mc="http://schemas.openxmlformats.org/markup-compatibility/2006">
              <mc:Choice xmlns:v="urn:schemas-microsoft-com:vml" Requires="v">
                <p:oleObj spid="_x0000_s25609" name="Equation" r:id="rId5" imgW="1218960" imgH="228600" progId="Equation.DSMT4">
                  <p:embed/>
                </p:oleObj>
              </mc:Choice>
              <mc:Fallback>
                <p:oleObj name="Equation" r:id="rId5" imgW="1218960" imgH="228600" progId="Equation.DSMT4">
                  <p:embed/>
                  <p:pic>
                    <p:nvPicPr>
                      <p:cNvPr id="0" name=""/>
                      <p:cNvPicPr/>
                      <p:nvPr/>
                    </p:nvPicPr>
                    <p:blipFill>
                      <a:blip r:embed="rId6"/>
                      <a:stretch>
                        <a:fillRect/>
                      </a:stretch>
                    </p:blipFill>
                    <p:spPr>
                      <a:xfrm>
                        <a:off x="1797050" y="5127625"/>
                        <a:ext cx="2089150" cy="392113"/>
                      </a:xfrm>
                      <a:prstGeom prst="rect">
                        <a:avLst/>
                      </a:prstGeom>
                    </p:spPr>
                  </p:pic>
                </p:oleObj>
              </mc:Fallback>
            </mc:AlternateContent>
          </a:graphicData>
        </a:graphic>
      </p:graphicFrame>
      <p:sp>
        <p:nvSpPr>
          <p:cNvPr id="7" name="Rectangle 6"/>
          <p:cNvSpPr/>
          <p:nvPr/>
        </p:nvSpPr>
        <p:spPr>
          <a:xfrm>
            <a:off x="3581400" y="4267200"/>
            <a:ext cx="12954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3604736"/>
            <a:ext cx="1143000" cy="738664"/>
          </a:xfrm>
          <a:prstGeom prst="rect">
            <a:avLst/>
          </a:prstGeom>
          <a:solidFill>
            <a:srgbClr val="FFFF00"/>
          </a:solidFill>
        </p:spPr>
        <p:txBody>
          <a:bodyPr wrap="square" rtlCol="0">
            <a:spAutoFit/>
          </a:bodyPr>
          <a:lstStyle/>
          <a:p>
            <a:r>
              <a:rPr lang="en-US" sz="1400" dirty="0" smtClean="0"/>
              <a:t>r is positive since slope is positive</a:t>
            </a:r>
            <a:endParaRPr lang="en-US" sz="1400" dirty="0"/>
          </a:p>
        </p:txBody>
      </p:sp>
      <p:cxnSp>
        <p:nvCxnSpPr>
          <p:cNvPr id="10" name="Straight Arrow Connector 9"/>
          <p:cNvCxnSpPr/>
          <p:nvPr/>
        </p:nvCxnSpPr>
        <p:spPr>
          <a:xfrm flipV="1">
            <a:off x="1371600" y="3733800"/>
            <a:ext cx="2514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3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12" end="12"/>
                                            </p:txEl>
                                          </p:spTgt>
                                        </p:tgtEl>
                                        <p:attrNameLst>
                                          <p:attrName>style.visibility</p:attrName>
                                        </p:attrNameLst>
                                      </p:cBhvr>
                                      <p:to>
                                        <p:strVal val="visible"/>
                                      </p:to>
                                    </p:set>
                                    <p:animEffect transition="in" filter="fade">
                                      <p:cBhvr>
                                        <p:cTn id="17" dur="1000"/>
                                        <p:tgtEl>
                                          <p:spTgt spid="4">
                                            <p:txEl>
                                              <p:pRg st="12" end="12"/>
                                            </p:txEl>
                                          </p:spTgt>
                                        </p:tgtEl>
                                      </p:cBhvr>
                                    </p:animEffect>
                                    <p:anim calcmode="lin" valueType="num">
                                      <p:cBhvr>
                                        <p:cTn id="1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Effect transition="in" filter="fade">
                                      <p:cBhvr>
                                        <p:cTn id="39" dur="1000"/>
                                        <p:tgtEl>
                                          <p:spTgt spid="4">
                                            <p:txEl>
                                              <p:pRg st="14" end="14"/>
                                            </p:txEl>
                                          </p:spTgt>
                                        </p:tgtEl>
                                      </p:cBhvr>
                                    </p:animEffect>
                                    <p:anim calcmode="lin" valueType="num">
                                      <p:cBhvr>
                                        <p:cTn id="40"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In Video Quiz</a:t>
            </a:r>
            <a:endParaRPr lang="en-US" dirty="0"/>
          </a:p>
        </p:txBody>
      </p:sp>
      <p:sp>
        <p:nvSpPr>
          <p:cNvPr id="3" name="Content Placeholder 2"/>
          <p:cNvSpPr>
            <a:spLocks noGrp="1"/>
          </p:cNvSpPr>
          <p:nvPr>
            <p:ph idx="1"/>
          </p:nvPr>
        </p:nvSpPr>
        <p:spPr>
          <a:xfrm>
            <a:off x="76200" y="1066800"/>
            <a:ext cx="8991600" cy="5059363"/>
          </a:xfrm>
        </p:spPr>
        <p:txBody>
          <a:bodyPr>
            <a:normAutofit/>
          </a:bodyPr>
          <a:lstStyle/>
          <a:p>
            <a:pPr marL="457200" lvl="1" indent="0">
              <a:buNone/>
            </a:pPr>
            <a:r>
              <a:rPr lang="en-US" sz="3200" dirty="0"/>
              <a:t>Given the following data describing </a:t>
            </a:r>
            <a:r>
              <a:rPr lang="en-US" sz="3200" dirty="0" smtClean="0"/>
              <a:t>the time a candle burns and the length of the candle, find and interpret the coefficient of determination.</a:t>
            </a:r>
            <a:endParaRPr lang="en-US" sz="3200" dirty="0"/>
          </a:p>
          <a:p>
            <a:pPr marL="457200" lvl="1" indent="0">
              <a:buNone/>
            </a:pPr>
            <a:endParaRPr lang="en-US" sz="3200" dirty="0" smtClean="0"/>
          </a:p>
        </p:txBody>
      </p:sp>
      <p:graphicFrame>
        <p:nvGraphicFramePr>
          <p:cNvPr id="4" name="Table 3"/>
          <p:cNvGraphicFramePr>
            <a:graphicFrameLocks noGrp="1"/>
          </p:cNvGraphicFramePr>
          <p:nvPr>
            <p:extLst>
              <p:ext uri="{D42A27DB-BD31-4B8C-83A1-F6EECF244321}">
                <p14:modId xmlns:p14="http://schemas.microsoft.com/office/powerpoint/2010/main" val="1824097593"/>
              </p:ext>
            </p:extLst>
          </p:nvPr>
        </p:nvGraphicFramePr>
        <p:xfrm>
          <a:off x="4114800" y="3505200"/>
          <a:ext cx="4495800" cy="3224076"/>
        </p:xfrm>
        <a:graphic>
          <a:graphicData uri="http://schemas.openxmlformats.org/drawingml/2006/table">
            <a:tbl>
              <a:tblPr firstRow="1" bandRow="1">
                <a:tableStyleId>{5C22544A-7EE6-4342-B048-85BDC9FD1C3A}</a:tableStyleId>
              </a:tblPr>
              <a:tblGrid>
                <a:gridCol w="2074984"/>
                <a:gridCol w="2420816"/>
              </a:tblGrid>
              <a:tr h="685800">
                <a:tc>
                  <a:txBody>
                    <a:bodyPr/>
                    <a:lstStyle/>
                    <a:p>
                      <a:pPr algn="l"/>
                      <a:r>
                        <a:rPr lang="en-US" dirty="0" smtClean="0"/>
                        <a:t>Time burning (min)</a:t>
                      </a:r>
                      <a:endParaRPr lang="en-US" dirty="0"/>
                    </a:p>
                  </a:txBody>
                  <a:tcPr/>
                </a:tc>
                <a:tc>
                  <a:txBody>
                    <a:bodyPr/>
                    <a:lstStyle/>
                    <a:p>
                      <a:pPr algn="l"/>
                      <a:r>
                        <a:rPr lang="en-US" dirty="0" smtClean="0"/>
                        <a:t>Length of Candle (cm)</a:t>
                      </a:r>
                      <a:endParaRPr lang="en-US" dirty="0"/>
                    </a:p>
                  </a:txBody>
                  <a:tcPr/>
                </a:tc>
              </a:tr>
              <a:tr h="423046">
                <a:tc>
                  <a:txBody>
                    <a:bodyPr/>
                    <a:lstStyle/>
                    <a:p>
                      <a:pPr algn="l"/>
                      <a:r>
                        <a:rPr lang="en-US" dirty="0" smtClean="0"/>
                        <a:t>0</a:t>
                      </a:r>
                      <a:endParaRPr lang="en-US" dirty="0"/>
                    </a:p>
                  </a:txBody>
                  <a:tcPr/>
                </a:tc>
                <a:tc>
                  <a:txBody>
                    <a:bodyPr/>
                    <a:lstStyle/>
                    <a:p>
                      <a:pPr algn="l"/>
                      <a:r>
                        <a:rPr lang="en-US" dirty="0" smtClean="0"/>
                        <a:t>6.2</a:t>
                      </a:r>
                      <a:endParaRPr lang="en-US" dirty="0"/>
                    </a:p>
                  </a:txBody>
                  <a:tcPr/>
                </a:tc>
              </a:tr>
              <a:tr h="423046">
                <a:tc>
                  <a:txBody>
                    <a:bodyPr/>
                    <a:lstStyle/>
                    <a:p>
                      <a:pPr algn="l"/>
                      <a:r>
                        <a:rPr lang="en-US" dirty="0" smtClean="0"/>
                        <a:t>3</a:t>
                      </a:r>
                      <a:endParaRPr lang="en-US" dirty="0"/>
                    </a:p>
                  </a:txBody>
                  <a:tcPr/>
                </a:tc>
                <a:tc>
                  <a:txBody>
                    <a:bodyPr/>
                    <a:lstStyle/>
                    <a:p>
                      <a:pPr algn="l"/>
                      <a:r>
                        <a:rPr lang="en-US" dirty="0" smtClean="0"/>
                        <a:t>4.9</a:t>
                      </a:r>
                      <a:endParaRPr lang="en-US" dirty="0"/>
                    </a:p>
                  </a:txBody>
                  <a:tcPr/>
                </a:tc>
              </a:tr>
              <a:tr h="423046">
                <a:tc>
                  <a:txBody>
                    <a:bodyPr/>
                    <a:lstStyle/>
                    <a:p>
                      <a:pPr algn="l"/>
                      <a:r>
                        <a:rPr lang="en-US" dirty="0" smtClean="0"/>
                        <a:t>6</a:t>
                      </a:r>
                      <a:endParaRPr lang="en-US" dirty="0"/>
                    </a:p>
                  </a:txBody>
                  <a:tcPr/>
                </a:tc>
                <a:tc>
                  <a:txBody>
                    <a:bodyPr/>
                    <a:lstStyle/>
                    <a:p>
                      <a:pPr algn="l"/>
                      <a:r>
                        <a:rPr lang="en-US" dirty="0" smtClean="0"/>
                        <a:t>4.1</a:t>
                      </a:r>
                      <a:endParaRPr lang="en-US" dirty="0"/>
                    </a:p>
                  </a:txBody>
                  <a:tcPr/>
                </a:tc>
              </a:tr>
              <a:tr h="423046">
                <a:tc>
                  <a:txBody>
                    <a:bodyPr/>
                    <a:lstStyle/>
                    <a:p>
                      <a:pPr algn="l"/>
                      <a:r>
                        <a:rPr lang="en-US" dirty="0" smtClean="0"/>
                        <a:t>9</a:t>
                      </a:r>
                      <a:endParaRPr lang="en-US" dirty="0"/>
                    </a:p>
                  </a:txBody>
                  <a:tcPr/>
                </a:tc>
                <a:tc>
                  <a:txBody>
                    <a:bodyPr/>
                    <a:lstStyle/>
                    <a:p>
                      <a:pPr algn="l"/>
                      <a:r>
                        <a:rPr lang="en-US" dirty="0" smtClean="0"/>
                        <a:t>2.8</a:t>
                      </a:r>
                      <a:endParaRPr lang="en-US" dirty="0"/>
                    </a:p>
                  </a:txBody>
                  <a:tcPr/>
                </a:tc>
              </a:tr>
              <a:tr h="423046">
                <a:tc>
                  <a:txBody>
                    <a:bodyPr/>
                    <a:lstStyle/>
                    <a:p>
                      <a:pPr algn="l"/>
                      <a:r>
                        <a:rPr lang="en-US" dirty="0" smtClean="0"/>
                        <a:t>12</a:t>
                      </a:r>
                      <a:endParaRPr lang="en-US" dirty="0"/>
                    </a:p>
                  </a:txBody>
                  <a:tcPr/>
                </a:tc>
                <a:tc>
                  <a:txBody>
                    <a:bodyPr/>
                    <a:lstStyle/>
                    <a:p>
                      <a:pPr algn="l"/>
                      <a:r>
                        <a:rPr lang="en-US" dirty="0" smtClean="0"/>
                        <a:t>1.4</a:t>
                      </a:r>
                      <a:endParaRPr lang="en-US" dirty="0"/>
                    </a:p>
                  </a:txBody>
                  <a:tcPr/>
                </a:tc>
              </a:tr>
              <a:tr h="423046">
                <a:tc>
                  <a:txBody>
                    <a:bodyPr/>
                    <a:lstStyle/>
                    <a:p>
                      <a:pPr algn="l"/>
                      <a:r>
                        <a:rPr lang="en-US" dirty="0" smtClean="0"/>
                        <a:t>15</a:t>
                      </a:r>
                      <a:endParaRPr lang="en-US" dirty="0"/>
                    </a:p>
                  </a:txBody>
                  <a:tcPr/>
                </a:tc>
                <a:tc>
                  <a:txBody>
                    <a:bodyPr/>
                    <a:lstStyle/>
                    <a:p>
                      <a:pPr algn="l"/>
                      <a:r>
                        <a:rPr lang="en-US" dirty="0" smtClean="0"/>
                        <a:t>0.5</a:t>
                      </a:r>
                      <a:endParaRPr lang="en-US" dirty="0"/>
                    </a:p>
                  </a:txBody>
                  <a:tcPr/>
                </a:tc>
              </a:tr>
            </a:tbl>
          </a:graphicData>
        </a:graphic>
      </p:graphicFrame>
    </p:spTree>
    <p:extLst>
      <p:ext uri="{BB962C8B-B14F-4D97-AF65-F5344CB8AC3E}">
        <p14:creationId xmlns:p14="http://schemas.microsoft.com/office/powerpoint/2010/main" val="23062244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In Video Quiz Solution</a:t>
            </a:r>
            <a:endParaRPr lang="en-US" dirty="0"/>
          </a:p>
        </p:txBody>
      </p:sp>
      <p:pic>
        <p:nvPicPr>
          <p:cNvPr id="1945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524000"/>
            <a:ext cx="2814851"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ChangeAspect="1"/>
          </p:cNvGraphicFramePr>
          <p:nvPr>
            <p:extLst>
              <p:ext uri="{D42A27DB-BD31-4B8C-83A1-F6EECF244321}">
                <p14:modId xmlns:p14="http://schemas.microsoft.com/office/powerpoint/2010/main" val="701603026"/>
              </p:ext>
            </p:extLst>
          </p:nvPr>
        </p:nvGraphicFramePr>
        <p:xfrm>
          <a:off x="4202113" y="2259013"/>
          <a:ext cx="3455987" cy="434975"/>
        </p:xfrm>
        <a:graphic>
          <a:graphicData uri="http://schemas.openxmlformats.org/presentationml/2006/ole">
            <mc:AlternateContent xmlns:mc="http://schemas.openxmlformats.org/markup-compatibility/2006">
              <mc:Choice xmlns:v="urn:schemas-microsoft-com:vml" Requires="v">
                <p:oleObj spid="_x0000_s26631" name="Equation" r:id="rId5" imgW="1612800" imgH="203040" progId="Equation.DSMT4">
                  <p:embed/>
                </p:oleObj>
              </mc:Choice>
              <mc:Fallback>
                <p:oleObj name="Equation" r:id="rId5" imgW="1612800" imgH="203040" progId="Equation.DSMT4">
                  <p:embed/>
                  <p:pic>
                    <p:nvPicPr>
                      <p:cNvPr id="0" name=""/>
                      <p:cNvPicPr>
                        <a:picLocks noChangeAspect="1" noChangeArrowheads="1"/>
                      </p:cNvPicPr>
                      <p:nvPr/>
                    </p:nvPicPr>
                    <p:blipFill>
                      <a:blip r:embed="rId6"/>
                      <a:srcRect/>
                      <a:stretch>
                        <a:fillRect/>
                      </a:stretch>
                    </p:blipFill>
                    <p:spPr bwMode="auto">
                      <a:xfrm>
                        <a:off x="4202113" y="2259013"/>
                        <a:ext cx="345598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Content Placeholder 6"/>
          <p:cNvSpPr>
            <a:spLocks noGrp="1"/>
          </p:cNvSpPr>
          <p:nvPr>
            <p:ph idx="1"/>
          </p:nvPr>
        </p:nvSpPr>
        <p:spPr>
          <a:xfrm>
            <a:off x="413656" y="3581400"/>
            <a:ext cx="8229600" cy="2514600"/>
          </a:xfrm>
        </p:spPr>
        <p:txBody>
          <a:bodyPr>
            <a:normAutofit lnSpcReduction="10000"/>
          </a:bodyPr>
          <a:lstStyle/>
          <a:p>
            <a:pPr marL="0" indent="0">
              <a:buNone/>
            </a:pPr>
            <a:endParaRPr lang="en-US" dirty="0" smtClean="0"/>
          </a:p>
          <a:p>
            <a:pPr marL="0" indent="0">
              <a:buNone/>
            </a:pPr>
            <a:r>
              <a:rPr lang="en-US" sz="3600" dirty="0" smtClean="0"/>
              <a:t>About 99.54% of the variation in length of candle can be explained by the least squares regression of length of the candle on </a:t>
            </a:r>
            <a:r>
              <a:rPr lang="en-US" sz="3600" dirty="0" err="1" smtClean="0"/>
              <a:t>burntime</a:t>
            </a:r>
            <a:r>
              <a:rPr lang="en-US" sz="3600" dirty="0" smtClean="0"/>
              <a:t>.</a:t>
            </a:r>
            <a:endParaRPr lang="en-US" sz="3600" dirty="0"/>
          </a:p>
        </p:txBody>
      </p:sp>
    </p:spTree>
    <p:extLst>
      <p:ext uri="{BB962C8B-B14F-4D97-AF65-F5344CB8AC3E}">
        <p14:creationId xmlns:p14="http://schemas.microsoft.com/office/powerpoint/2010/main" val="5087280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After this lesson, you should be able to…</a:t>
            </a:r>
          </a:p>
          <a:p>
            <a:pPr lvl="1"/>
            <a:endParaRPr lang="en-US" sz="2800" dirty="0" smtClean="0"/>
          </a:p>
          <a:p>
            <a:pPr lvl="1"/>
            <a:r>
              <a:rPr lang="en-US" sz="2800" dirty="0" smtClean="0"/>
              <a:t>Calculate and interpret the coefficient of determination given data</a:t>
            </a:r>
          </a:p>
          <a:p>
            <a:pPr lvl="1"/>
            <a:endParaRPr lang="en-US" sz="2800" dirty="0"/>
          </a:p>
          <a:p>
            <a:pPr lvl="1"/>
            <a:r>
              <a:rPr lang="en-US" sz="2800" dirty="0" smtClean="0"/>
              <a:t>Calculate and interpret coefficient </a:t>
            </a:r>
            <a:r>
              <a:rPr lang="en-US" sz="2800" dirty="0"/>
              <a:t>of determination given </a:t>
            </a:r>
            <a:r>
              <a:rPr lang="en-US" sz="2800" dirty="0" smtClean="0"/>
              <a:t>computer output</a:t>
            </a:r>
            <a:endParaRPr lang="en-US" sz="2800" dirty="0"/>
          </a:p>
          <a:p>
            <a:pPr lvl="1"/>
            <a:endParaRPr lang="en-US" sz="2800" dirty="0"/>
          </a:p>
          <a:p>
            <a:pPr lvl="1"/>
            <a:r>
              <a:rPr lang="en-US" sz="2800" dirty="0" smtClean="0"/>
              <a:t>Explain what coefficient of determination describes</a:t>
            </a:r>
          </a:p>
          <a:p>
            <a:pPr lvl="1"/>
            <a:endParaRPr lang="en-US" sz="2800" dirty="0" smtClean="0"/>
          </a:p>
          <a:p>
            <a:pPr marL="457200" lvl="1" indent="0">
              <a:buNone/>
            </a:pPr>
            <a:endParaRPr lang="en-US" sz="2800" dirty="0" smtClean="0"/>
          </a:p>
          <a:p>
            <a:pPr lvl="1"/>
            <a:endParaRPr lang="en-US" dirty="0" smtClean="0"/>
          </a:p>
        </p:txBody>
      </p:sp>
    </p:spTree>
    <p:extLst>
      <p:ext uri="{BB962C8B-B14F-4D97-AF65-F5344CB8AC3E}">
        <p14:creationId xmlns:p14="http://schemas.microsoft.com/office/powerpoint/2010/main" val="300948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600200"/>
          </a:xfrm>
        </p:spPr>
        <p:txBody>
          <a:bodyPr/>
          <a:lstStyle/>
          <a:p>
            <a:r>
              <a:rPr lang="en-US" dirty="0" smtClean="0"/>
              <a:t>What is the Coefficient of Determination?</a:t>
            </a:r>
            <a:endParaRPr lang="en-US" dirty="0"/>
          </a:p>
        </p:txBody>
      </p:sp>
      <p:sp>
        <p:nvSpPr>
          <p:cNvPr id="3" name="Content Placeholder 2"/>
          <p:cNvSpPr>
            <a:spLocks noGrp="1"/>
          </p:cNvSpPr>
          <p:nvPr>
            <p:ph idx="1"/>
          </p:nvPr>
        </p:nvSpPr>
        <p:spPr>
          <a:xfrm>
            <a:off x="457200" y="2438400"/>
            <a:ext cx="8229600" cy="3687763"/>
          </a:xfrm>
        </p:spPr>
        <p:txBody>
          <a:bodyPr>
            <a:normAutofit lnSpcReduction="10000"/>
          </a:bodyPr>
          <a:lstStyle/>
          <a:p>
            <a:pPr marL="457200" lvl="1" indent="0">
              <a:buNone/>
            </a:pPr>
            <a:r>
              <a:rPr lang="en-US" sz="4000" dirty="0" smtClean="0"/>
              <a:t>The </a:t>
            </a:r>
            <a:r>
              <a:rPr lang="en-US" sz="4000" b="1" u="sng" dirty="0" smtClean="0"/>
              <a:t>coefficient of determination</a:t>
            </a:r>
            <a:r>
              <a:rPr lang="en-US" sz="4000" dirty="0"/>
              <a:t> (</a:t>
            </a:r>
            <a:r>
              <a:rPr lang="en-US" sz="4000" b="1" i="1" dirty="0" smtClean="0"/>
              <a:t>r</a:t>
            </a:r>
            <a:r>
              <a:rPr lang="en-US" sz="4000" b="1" i="1" baseline="30000" dirty="0" smtClean="0"/>
              <a:t>2</a:t>
            </a:r>
            <a:r>
              <a:rPr lang="en-US" sz="4000" dirty="0" smtClean="0"/>
              <a:t>) </a:t>
            </a:r>
            <a:r>
              <a:rPr lang="en-US" sz="4000" dirty="0"/>
              <a:t>of </a:t>
            </a:r>
            <a:r>
              <a:rPr lang="en-US" sz="4000" dirty="0" smtClean="0"/>
              <a:t>a set of data is the fraction of the variation in the </a:t>
            </a:r>
            <a:r>
              <a:rPr lang="en-US" sz="4000" i="1" dirty="0" smtClean="0"/>
              <a:t>y</a:t>
            </a:r>
            <a:r>
              <a:rPr lang="en-US" sz="4000" dirty="0" smtClean="0"/>
              <a:t>-variable that can be explained by the least squares regression of </a:t>
            </a:r>
            <a:r>
              <a:rPr lang="en-US" sz="4000" i="1" dirty="0" smtClean="0"/>
              <a:t>y</a:t>
            </a:r>
            <a:r>
              <a:rPr lang="en-US" sz="4000" dirty="0" smtClean="0"/>
              <a:t> on </a:t>
            </a:r>
            <a:r>
              <a:rPr lang="en-US" sz="4000" i="1" dirty="0" smtClean="0"/>
              <a:t>x</a:t>
            </a:r>
            <a:r>
              <a:rPr lang="en-US" sz="4000" dirty="0" smtClean="0"/>
              <a:t>.</a:t>
            </a:r>
            <a:endParaRPr lang="en-US" dirty="0" smtClean="0"/>
          </a:p>
          <a:p>
            <a:endParaRPr lang="en-US" dirty="0"/>
          </a:p>
          <a:p>
            <a:endParaRPr lang="en-US" dirty="0"/>
          </a:p>
        </p:txBody>
      </p:sp>
    </p:spTree>
    <p:extLst>
      <p:ext uri="{BB962C8B-B14F-4D97-AF65-F5344CB8AC3E}">
        <p14:creationId xmlns:p14="http://schemas.microsoft.com/office/powerpoint/2010/main" val="122595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600200"/>
          </a:xfrm>
        </p:spPr>
        <p:txBody>
          <a:bodyPr/>
          <a:lstStyle/>
          <a:p>
            <a:r>
              <a:rPr lang="en-US" dirty="0" smtClean="0"/>
              <a:t>Why do I need </a:t>
            </a:r>
            <a:r>
              <a:rPr lang="en-US" i="1" dirty="0"/>
              <a:t>r</a:t>
            </a:r>
            <a:r>
              <a:rPr lang="en-US" i="1" baseline="30000" dirty="0"/>
              <a:t>2</a:t>
            </a:r>
            <a:r>
              <a:rPr lang="en-US" dirty="0" smtClean="0"/>
              <a:t>?</a:t>
            </a:r>
            <a:endParaRPr lang="en-US" dirty="0"/>
          </a:p>
        </p:txBody>
      </p:sp>
      <p:sp>
        <p:nvSpPr>
          <p:cNvPr id="3" name="Content Placeholder 2"/>
          <p:cNvSpPr>
            <a:spLocks noGrp="1"/>
          </p:cNvSpPr>
          <p:nvPr>
            <p:ph idx="1"/>
          </p:nvPr>
        </p:nvSpPr>
        <p:spPr>
          <a:xfrm>
            <a:off x="457200" y="2438401"/>
            <a:ext cx="8229600" cy="3276600"/>
          </a:xfrm>
        </p:spPr>
        <p:txBody>
          <a:bodyPr>
            <a:normAutofit/>
          </a:bodyPr>
          <a:lstStyle/>
          <a:p>
            <a:pPr marL="457200" lvl="1" indent="0">
              <a:buNone/>
            </a:pPr>
            <a:r>
              <a:rPr lang="en-US" sz="4000" i="1" dirty="0"/>
              <a:t>r</a:t>
            </a:r>
            <a:r>
              <a:rPr lang="en-US" sz="4000" i="1" baseline="30000" dirty="0" smtClean="0"/>
              <a:t>2</a:t>
            </a:r>
            <a:r>
              <a:rPr lang="en-US" sz="4000" baseline="30000" dirty="0" smtClean="0"/>
              <a:t> </a:t>
            </a:r>
            <a:r>
              <a:rPr lang="en-US" sz="4000" dirty="0" smtClean="0"/>
              <a:t>is a measure that can help determine if the </a:t>
            </a:r>
            <a:r>
              <a:rPr lang="en-US" sz="4000" i="1" dirty="0" smtClean="0"/>
              <a:t>x</a:t>
            </a:r>
            <a:r>
              <a:rPr lang="en-US" sz="4000" dirty="0" smtClean="0"/>
              <a:t>-variable is a good predictor of the </a:t>
            </a:r>
            <a:r>
              <a:rPr lang="en-US" sz="4000" i="1" dirty="0" smtClean="0"/>
              <a:t>y</a:t>
            </a:r>
            <a:r>
              <a:rPr lang="en-US" sz="4000" dirty="0" smtClean="0"/>
              <a:t>-variable.</a:t>
            </a:r>
            <a:endParaRPr lang="en-US" dirty="0" smtClean="0"/>
          </a:p>
          <a:p>
            <a:endParaRPr lang="en-US" dirty="0"/>
          </a:p>
          <a:p>
            <a:endParaRPr lang="en-US" dirty="0"/>
          </a:p>
        </p:txBody>
      </p:sp>
    </p:spTree>
    <p:extLst>
      <p:ext uri="{BB962C8B-B14F-4D97-AF65-F5344CB8AC3E}">
        <p14:creationId xmlns:p14="http://schemas.microsoft.com/office/powerpoint/2010/main" val="54845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57200" y="2438401"/>
            <a:ext cx="8229600" cy="3276600"/>
          </a:xfrm>
        </p:spPr>
        <p:txBody>
          <a:bodyPr>
            <a:normAutofit/>
          </a:bodyPr>
          <a:lstStyle/>
          <a:p>
            <a:pPr marL="457200" lvl="1" indent="0">
              <a:buNone/>
            </a:pPr>
            <a:endParaRPr lang="en-US" dirty="0" smtClean="0"/>
          </a:p>
          <a:p>
            <a:endParaRPr lang="en-US" dirty="0"/>
          </a:p>
          <a:p>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00200"/>
            <a:ext cx="57150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38200" y="5486400"/>
            <a:ext cx="7315200" cy="1200329"/>
          </a:xfrm>
          <a:prstGeom prst="rect">
            <a:avLst/>
          </a:prstGeom>
          <a:noFill/>
        </p:spPr>
        <p:txBody>
          <a:bodyPr wrap="square" rtlCol="0">
            <a:spAutoFit/>
          </a:bodyPr>
          <a:lstStyle/>
          <a:p>
            <a:pPr algn="ctr"/>
            <a:r>
              <a:rPr lang="en-US" sz="2400" dirty="0" smtClean="0"/>
              <a:t>Does knowing anything about the x-variable help predict the y-variable or would you predict the same value for </a:t>
            </a:r>
            <a:r>
              <a:rPr lang="en-US" sz="2400" i="1" dirty="0" smtClean="0"/>
              <a:t>y</a:t>
            </a:r>
            <a:r>
              <a:rPr lang="en-US" sz="2400" dirty="0" smtClean="0"/>
              <a:t>, regardless of what </a:t>
            </a:r>
            <a:r>
              <a:rPr lang="en-US" sz="2400" i="1" dirty="0" smtClean="0"/>
              <a:t>x</a:t>
            </a:r>
            <a:r>
              <a:rPr lang="en-US" sz="2400" dirty="0" smtClean="0"/>
              <a:t> is?</a:t>
            </a:r>
            <a:endParaRPr lang="en-US" sz="2400" dirty="0"/>
          </a:p>
        </p:txBody>
      </p:sp>
      <p:sp>
        <p:nvSpPr>
          <p:cNvPr id="7" name="Rectangle 6"/>
          <p:cNvSpPr/>
          <p:nvPr/>
        </p:nvSpPr>
        <p:spPr>
          <a:xfrm>
            <a:off x="1828800" y="1828800"/>
            <a:ext cx="9144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rot="16200000">
            <a:off x="489467" y="2634735"/>
            <a:ext cx="3200400" cy="369332"/>
          </a:xfrm>
          <a:prstGeom prst="rect">
            <a:avLst/>
          </a:prstGeom>
          <a:noFill/>
        </p:spPr>
        <p:txBody>
          <a:bodyPr wrap="square" rtlCol="0">
            <a:spAutoFit/>
          </a:bodyPr>
          <a:lstStyle/>
          <a:p>
            <a:r>
              <a:rPr lang="en-US" dirty="0" smtClean="0"/>
              <a:t>Distance from School</a:t>
            </a:r>
            <a:endParaRPr lang="en-US" dirty="0"/>
          </a:p>
        </p:txBody>
      </p:sp>
      <p:sp>
        <p:nvSpPr>
          <p:cNvPr id="8" name="TextBox 7"/>
          <p:cNvSpPr txBox="1"/>
          <p:nvPr/>
        </p:nvSpPr>
        <p:spPr>
          <a:xfrm>
            <a:off x="2460172" y="4484912"/>
            <a:ext cx="304800" cy="307777"/>
          </a:xfrm>
          <a:prstGeom prst="rect">
            <a:avLst/>
          </a:prstGeom>
          <a:noFill/>
        </p:spPr>
        <p:txBody>
          <a:bodyPr wrap="square" rtlCol="0">
            <a:spAutoFit/>
          </a:bodyPr>
          <a:lstStyle/>
          <a:p>
            <a:r>
              <a:rPr lang="en-US" sz="1400" dirty="0" smtClean="0"/>
              <a:t>0</a:t>
            </a:r>
            <a:endParaRPr lang="en-US" sz="1400" dirty="0"/>
          </a:p>
        </p:txBody>
      </p:sp>
      <p:sp>
        <p:nvSpPr>
          <p:cNvPr id="10" name="TextBox 9"/>
          <p:cNvSpPr txBox="1"/>
          <p:nvPr/>
        </p:nvSpPr>
        <p:spPr>
          <a:xfrm>
            <a:off x="2286000" y="1904999"/>
            <a:ext cx="403552" cy="307777"/>
          </a:xfrm>
          <a:prstGeom prst="rect">
            <a:avLst/>
          </a:prstGeom>
          <a:noFill/>
        </p:spPr>
        <p:txBody>
          <a:bodyPr wrap="square" rtlCol="0">
            <a:spAutoFit/>
          </a:bodyPr>
          <a:lstStyle/>
          <a:p>
            <a:r>
              <a:rPr lang="en-US" sz="1400" dirty="0" smtClean="0"/>
              <a:t>45</a:t>
            </a:r>
            <a:endParaRPr lang="en-US" sz="1400" dirty="0"/>
          </a:p>
        </p:txBody>
      </p:sp>
    </p:spTree>
    <p:extLst>
      <p:ext uri="{BB962C8B-B14F-4D97-AF65-F5344CB8AC3E}">
        <p14:creationId xmlns:p14="http://schemas.microsoft.com/office/powerpoint/2010/main" val="825914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57200"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486400"/>
            <a:ext cx="7315200" cy="1200329"/>
          </a:xfrm>
          <a:prstGeom prst="rect">
            <a:avLst/>
          </a:prstGeom>
          <a:noFill/>
        </p:spPr>
        <p:txBody>
          <a:bodyPr wrap="square" rtlCol="0">
            <a:spAutoFit/>
          </a:bodyPr>
          <a:lstStyle/>
          <a:p>
            <a:pPr algn="ctr"/>
            <a:r>
              <a:rPr lang="en-US" sz="2400" dirty="0" smtClean="0"/>
              <a:t>Does knowing anything about “</a:t>
            </a:r>
            <a:r>
              <a:rPr lang="en-US" sz="2400" dirty="0" smtClean="0">
                <a:solidFill>
                  <a:srgbClr val="FF0000"/>
                </a:solidFill>
              </a:rPr>
              <a:t>height</a:t>
            </a:r>
            <a:r>
              <a:rPr lang="en-US" sz="2400" dirty="0" smtClean="0"/>
              <a:t>” help predict the “</a:t>
            </a:r>
            <a:r>
              <a:rPr lang="en-US" sz="2400" dirty="0" smtClean="0">
                <a:solidFill>
                  <a:srgbClr val="FF0000"/>
                </a:solidFill>
              </a:rPr>
              <a:t>distance from school</a:t>
            </a:r>
            <a:r>
              <a:rPr lang="en-US" sz="2400" dirty="0" smtClean="0"/>
              <a:t>” or would you predict the same value for</a:t>
            </a:r>
            <a:r>
              <a:rPr lang="en-US" sz="2400" i="1" dirty="0" smtClean="0"/>
              <a:t> distance</a:t>
            </a:r>
            <a:r>
              <a:rPr lang="en-US" sz="2400" dirty="0" smtClean="0"/>
              <a:t>, regardless of what </a:t>
            </a:r>
            <a:r>
              <a:rPr lang="en-US" sz="2400" i="1" dirty="0" smtClean="0"/>
              <a:t>height</a:t>
            </a:r>
            <a:r>
              <a:rPr lang="en-US" sz="2400" dirty="0" smtClean="0"/>
              <a:t> is?</a:t>
            </a:r>
            <a:endParaRPr lang="en-US" sz="2400"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57150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1828800" y="1828800"/>
            <a:ext cx="9144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2460172" y="4484912"/>
            <a:ext cx="304800" cy="307777"/>
          </a:xfrm>
          <a:prstGeom prst="rect">
            <a:avLst/>
          </a:prstGeom>
          <a:noFill/>
        </p:spPr>
        <p:txBody>
          <a:bodyPr wrap="square" rtlCol="0">
            <a:spAutoFit/>
          </a:bodyPr>
          <a:lstStyle/>
          <a:p>
            <a:r>
              <a:rPr lang="en-US" sz="1400" dirty="0" smtClean="0"/>
              <a:t>0</a:t>
            </a:r>
            <a:endParaRPr lang="en-US" sz="1400" dirty="0"/>
          </a:p>
        </p:txBody>
      </p:sp>
      <p:sp>
        <p:nvSpPr>
          <p:cNvPr id="10" name="TextBox 9"/>
          <p:cNvSpPr txBox="1"/>
          <p:nvPr/>
        </p:nvSpPr>
        <p:spPr>
          <a:xfrm>
            <a:off x="2286000" y="1904999"/>
            <a:ext cx="403552" cy="307777"/>
          </a:xfrm>
          <a:prstGeom prst="rect">
            <a:avLst/>
          </a:prstGeom>
          <a:noFill/>
        </p:spPr>
        <p:txBody>
          <a:bodyPr wrap="square" rtlCol="0">
            <a:spAutoFit/>
          </a:bodyPr>
          <a:lstStyle/>
          <a:p>
            <a:r>
              <a:rPr lang="en-US" sz="1400" dirty="0" smtClean="0"/>
              <a:t>45</a:t>
            </a:r>
            <a:endParaRPr lang="en-US" sz="1400" dirty="0"/>
          </a:p>
        </p:txBody>
      </p:sp>
      <p:sp>
        <p:nvSpPr>
          <p:cNvPr id="11" name="TextBox 10"/>
          <p:cNvSpPr txBox="1"/>
          <p:nvPr/>
        </p:nvSpPr>
        <p:spPr>
          <a:xfrm rot="16200000">
            <a:off x="489467" y="2634735"/>
            <a:ext cx="3200400" cy="369332"/>
          </a:xfrm>
          <a:prstGeom prst="rect">
            <a:avLst/>
          </a:prstGeom>
          <a:noFill/>
        </p:spPr>
        <p:txBody>
          <a:bodyPr wrap="square" rtlCol="0">
            <a:spAutoFit/>
          </a:bodyPr>
          <a:lstStyle/>
          <a:p>
            <a:r>
              <a:rPr lang="en-US" dirty="0" smtClean="0"/>
              <a:t>Distance from School</a:t>
            </a:r>
            <a:endParaRPr lang="en-US" dirty="0"/>
          </a:p>
        </p:txBody>
      </p:sp>
    </p:spTree>
    <p:extLst>
      <p:ext uri="{BB962C8B-B14F-4D97-AF65-F5344CB8AC3E}">
        <p14:creationId xmlns:p14="http://schemas.microsoft.com/office/powerpoint/2010/main" val="1079687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486400"/>
            <a:ext cx="7315200" cy="1200329"/>
          </a:xfrm>
          <a:prstGeom prst="rect">
            <a:avLst/>
          </a:prstGeom>
          <a:noFill/>
        </p:spPr>
        <p:txBody>
          <a:bodyPr wrap="square" rtlCol="0">
            <a:spAutoFit/>
          </a:bodyPr>
          <a:lstStyle/>
          <a:p>
            <a:pPr algn="ctr"/>
            <a:r>
              <a:rPr lang="en-US" sz="2400" dirty="0" smtClean="0"/>
              <a:t>Since knowing anything about “height” does not seem to help predict the “distance from school” what is a good prediction for </a:t>
            </a:r>
            <a:r>
              <a:rPr lang="en-US" sz="2400" i="1" dirty="0" smtClean="0"/>
              <a:t>distance from school</a:t>
            </a:r>
            <a:r>
              <a:rPr lang="en-US" sz="2400" dirty="0" smtClean="0"/>
              <a:t>?</a:t>
            </a:r>
            <a:endParaRPr lang="en-US" sz="2400" dirty="0"/>
          </a:p>
        </p:txBody>
      </p:sp>
      <p:grpSp>
        <p:nvGrpSpPr>
          <p:cNvPr id="6" name="Group 5"/>
          <p:cNvGrpSpPr/>
          <p:nvPr/>
        </p:nvGrpSpPr>
        <p:grpSpPr>
          <a:xfrm>
            <a:off x="1676400" y="1600200"/>
            <a:ext cx="5715000" cy="3733800"/>
            <a:chOff x="1828800" y="1600200"/>
            <a:chExt cx="5715000" cy="3733800"/>
          </a:xfrm>
        </p:grpSpPr>
        <p:pic>
          <p:nvPicPr>
            <p:cNvPr id="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600200"/>
              <a:ext cx="5715000"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1828800" y="1828800"/>
              <a:ext cx="9144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2460172" y="4484912"/>
              <a:ext cx="304800" cy="307777"/>
            </a:xfrm>
            <a:prstGeom prst="rect">
              <a:avLst/>
            </a:prstGeom>
            <a:noFill/>
          </p:spPr>
          <p:txBody>
            <a:bodyPr wrap="square" rtlCol="0">
              <a:spAutoFit/>
            </a:bodyPr>
            <a:lstStyle/>
            <a:p>
              <a:r>
                <a:rPr lang="en-US" sz="1400" dirty="0" smtClean="0"/>
                <a:t>0</a:t>
              </a:r>
              <a:endParaRPr lang="en-US" sz="1400" dirty="0"/>
            </a:p>
          </p:txBody>
        </p:sp>
        <p:sp>
          <p:nvSpPr>
            <p:cNvPr id="17" name="TextBox 16"/>
            <p:cNvSpPr txBox="1"/>
            <p:nvPr/>
          </p:nvSpPr>
          <p:spPr>
            <a:xfrm>
              <a:off x="2286000" y="1904999"/>
              <a:ext cx="403552" cy="307777"/>
            </a:xfrm>
            <a:prstGeom prst="rect">
              <a:avLst/>
            </a:prstGeom>
            <a:noFill/>
          </p:spPr>
          <p:txBody>
            <a:bodyPr wrap="square" rtlCol="0">
              <a:spAutoFit/>
            </a:bodyPr>
            <a:lstStyle/>
            <a:p>
              <a:r>
                <a:rPr lang="en-US" sz="1400" dirty="0" smtClean="0"/>
                <a:t>45</a:t>
              </a:r>
              <a:endParaRPr lang="en-US" sz="1400" dirty="0"/>
            </a:p>
          </p:txBody>
        </p:sp>
      </p:gr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184572" y="3080658"/>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rot="16200000">
            <a:off x="489467" y="2634735"/>
            <a:ext cx="3200400" cy="369332"/>
          </a:xfrm>
          <a:prstGeom prst="rect">
            <a:avLst/>
          </a:prstGeom>
          <a:noFill/>
        </p:spPr>
        <p:txBody>
          <a:bodyPr wrap="square" rtlCol="0">
            <a:spAutoFit/>
          </a:bodyPr>
          <a:lstStyle/>
          <a:p>
            <a:r>
              <a:rPr lang="en-US" dirty="0" smtClean="0"/>
              <a:t>Distance from School</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269906524"/>
              </p:ext>
            </p:extLst>
          </p:nvPr>
        </p:nvGraphicFramePr>
        <p:xfrm>
          <a:off x="7312660" y="3124200"/>
          <a:ext cx="459740" cy="626918"/>
        </p:xfrm>
        <a:graphic>
          <a:graphicData uri="http://schemas.openxmlformats.org/presentationml/2006/ole">
            <mc:AlternateContent xmlns:mc="http://schemas.openxmlformats.org/markup-compatibility/2006">
              <mc:Choice xmlns:v="urn:schemas-microsoft-com:vml" Requires="v">
                <p:oleObj spid="_x0000_s14348" name="Equation" r:id="rId4" imgW="139680" imgH="190440" progId="Equation.DSMT4">
                  <p:embed/>
                </p:oleObj>
              </mc:Choice>
              <mc:Fallback>
                <p:oleObj name="Equation" r:id="rId4" imgW="139680" imgH="190440" progId="Equation.DSMT4">
                  <p:embed/>
                  <p:pic>
                    <p:nvPicPr>
                      <p:cNvPr id="0" name=""/>
                      <p:cNvPicPr/>
                      <p:nvPr/>
                    </p:nvPicPr>
                    <p:blipFill>
                      <a:blip r:embed="rId5"/>
                      <a:stretch>
                        <a:fillRect/>
                      </a:stretch>
                    </p:blipFill>
                    <p:spPr>
                      <a:xfrm>
                        <a:off x="7312660" y="3124200"/>
                        <a:ext cx="459740" cy="626918"/>
                      </a:xfrm>
                      <a:prstGeom prst="rect">
                        <a:avLst/>
                      </a:prstGeom>
                    </p:spPr>
                  </p:pic>
                </p:oleObj>
              </mc:Fallback>
            </mc:AlternateContent>
          </a:graphicData>
        </a:graphic>
      </p:graphicFrame>
    </p:spTree>
    <p:extLst>
      <p:ext uri="{BB962C8B-B14F-4D97-AF65-F5344CB8AC3E}">
        <p14:creationId xmlns:p14="http://schemas.microsoft.com/office/powerpoint/2010/main" val="296462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862935"/>
            <a:ext cx="7315200" cy="461665"/>
          </a:xfrm>
          <a:prstGeom prst="rect">
            <a:avLst/>
          </a:prstGeom>
          <a:noFill/>
        </p:spPr>
        <p:txBody>
          <a:bodyPr wrap="square" rtlCol="0">
            <a:spAutoFit/>
          </a:bodyPr>
          <a:lstStyle/>
          <a:p>
            <a:pPr algn="ctr"/>
            <a:r>
              <a:rPr lang="en-US" sz="2400" dirty="0" smtClean="0"/>
              <a:t>Is distance a good predictor of airline cost?</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20549253"/>
              </p:ext>
            </p:extLst>
          </p:nvPr>
        </p:nvGraphicFramePr>
        <p:xfrm>
          <a:off x="7312660" y="3124200"/>
          <a:ext cx="459740" cy="626918"/>
        </p:xfrm>
        <a:graphic>
          <a:graphicData uri="http://schemas.openxmlformats.org/presentationml/2006/ole">
            <mc:AlternateContent xmlns:mc="http://schemas.openxmlformats.org/markup-compatibility/2006">
              <mc:Choice xmlns:v="urn:schemas-microsoft-com:vml" Requires="v">
                <p:oleObj spid="_x0000_s15375" name="Equation" r:id="rId4" imgW="139680" imgH="190440" progId="Equation.DSMT4">
                  <p:embed/>
                </p:oleObj>
              </mc:Choice>
              <mc:Fallback>
                <p:oleObj name="Equation" r:id="rId4" imgW="139680" imgH="190440" progId="Equation.DSMT4">
                  <p:embed/>
                  <p:pic>
                    <p:nvPicPr>
                      <p:cNvPr id="0" name=""/>
                      <p:cNvPicPr/>
                      <p:nvPr/>
                    </p:nvPicPr>
                    <p:blipFill>
                      <a:blip r:embed="rId5"/>
                      <a:stretch>
                        <a:fillRect/>
                      </a:stretch>
                    </p:blipFill>
                    <p:spPr>
                      <a:xfrm>
                        <a:off x="7312660" y="3124200"/>
                        <a:ext cx="459740" cy="626918"/>
                      </a:xfrm>
                      <a:prstGeom prst="rect">
                        <a:avLst/>
                      </a:prstGeom>
                    </p:spPr>
                  </p:pic>
                </p:oleObj>
              </mc:Fallback>
            </mc:AlternateContent>
          </a:graphicData>
        </a:graphic>
      </p:graphicFrame>
      <p:pic>
        <p:nvPicPr>
          <p:cNvPr id="1536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5025" y="1333500"/>
            <a:ext cx="493395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7184572" y="3080658"/>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429000" y="5524500"/>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spTree>
    <p:extLst>
      <p:ext uri="{BB962C8B-B14F-4D97-AF65-F5344CB8AC3E}">
        <p14:creationId xmlns:p14="http://schemas.microsoft.com/office/powerpoint/2010/main" val="119381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lstStyle/>
          <a:p>
            <a:r>
              <a:rPr lang="en-US" dirty="0"/>
              <a:t>r</a:t>
            </a:r>
            <a:r>
              <a:rPr lang="en-US" baseline="30000" dirty="0" smtClean="0"/>
              <a:t>2</a:t>
            </a:r>
            <a:r>
              <a:rPr lang="en-US" dirty="0" smtClean="0"/>
              <a:t> explanation</a:t>
            </a:r>
            <a:endParaRPr lang="en-US" dirty="0"/>
          </a:p>
        </p:txBody>
      </p:sp>
      <p:sp>
        <p:nvSpPr>
          <p:cNvPr id="3" name="Content Placeholder 2"/>
          <p:cNvSpPr>
            <a:spLocks noGrp="1"/>
          </p:cNvSpPr>
          <p:nvPr>
            <p:ph idx="1"/>
          </p:nvPr>
        </p:nvSpPr>
        <p:spPr>
          <a:xfrm>
            <a:off x="478972" y="2438401"/>
            <a:ext cx="8229600" cy="3276600"/>
          </a:xfrm>
        </p:spPr>
        <p:txBody>
          <a:bodyPr>
            <a:normAutofit/>
          </a:bodyPr>
          <a:lstStyle/>
          <a:p>
            <a:pPr marL="457200" lvl="1" indent="0">
              <a:buNone/>
            </a:pPr>
            <a:endParaRPr lang="en-US" dirty="0" smtClean="0"/>
          </a:p>
          <a:p>
            <a:endParaRPr lang="en-US" dirty="0"/>
          </a:p>
          <a:p>
            <a:endParaRPr lang="en-US" dirty="0"/>
          </a:p>
        </p:txBody>
      </p:sp>
      <p:sp>
        <p:nvSpPr>
          <p:cNvPr id="4" name="TextBox 3"/>
          <p:cNvSpPr txBox="1"/>
          <p:nvPr/>
        </p:nvSpPr>
        <p:spPr>
          <a:xfrm>
            <a:off x="838200" y="5862935"/>
            <a:ext cx="7315200" cy="461665"/>
          </a:xfrm>
          <a:prstGeom prst="rect">
            <a:avLst/>
          </a:prstGeom>
          <a:noFill/>
        </p:spPr>
        <p:txBody>
          <a:bodyPr wrap="square" rtlCol="0">
            <a:spAutoFit/>
          </a:bodyPr>
          <a:lstStyle/>
          <a:p>
            <a:pPr algn="ctr"/>
            <a:r>
              <a:rPr lang="en-US" sz="2400" dirty="0" smtClean="0"/>
              <a:t>Is distance a good predictor of airline cost?</a:t>
            </a:r>
            <a:endParaRPr lang="en-US" sz="2400" dirty="0"/>
          </a:p>
        </p:txBody>
      </p:sp>
      <p:cxnSp>
        <p:nvCxnSpPr>
          <p:cNvPr id="7" name="Straight Connector 6"/>
          <p:cNvCxnSpPr/>
          <p:nvPr/>
        </p:nvCxnSpPr>
        <p:spPr>
          <a:xfrm>
            <a:off x="2743200" y="3429000"/>
            <a:ext cx="434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913" y="1204913"/>
            <a:ext cx="521017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Object 7"/>
          <p:cNvGraphicFramePr>
            <a:graphicFrameLocks noChangeAspect="1"/>
          </p:cNvGraphicFramePr>
          <p:nvPr>
            <p:extLst>
              <p:ext uri="{D42A27DB-BD31-4B8C-83A1-F6EECF244321}">
                <p14:modId xmlns:p14="http://schemas.microsoft.com/office/powerpoint/2010/main" val="3988967072"/>
              </p:ext>
            </p:extLst>
          </p:nvPr>
        </p:nvGraphicFramePr>
        <p:xfrm>
          <a:off x="6477000" y="1295400"/>
          <a:ext cx="460375" cy="669925"/>
        </p:xfrm>
        <a:graphic>
          <a:graphicData uri="http://schemas.openxmlformats.org/presentationml/2006/ole">
            <mc:AlternateContent xmlns:mc="http://schemas.openxmlformats.org/markup-compatibility/2006">
              <mc:Choice xmlns:v="urn:schemas-microsoft-com:vml" Requires="v">
                <p:oleObj spid="_x0000_s16396" name="Equation" r:id="rId4" imgW="139680" imgH="203040" progId="Equation.DSMT4">
                  <p:embed/>
                </p:oleObj>
              </mc:Choice>
              <mc:Fallback>
                <p:oleObj name="Equation" r:id="rId4" imgW="139680" imgH="203040" progId="Equation.DSMT4">
                  <p:embed/>
                  <p:pic>
                    <p:nvPicPr>
                      <p:cNvPr id="0" name=""/>
                      <p:cNvPicPr/>
                      <p:nvPr/>
                    </p:nvPicPr>
                    <p:blipFill>
                      <a:blip r:embed="rId5"/>
                      <a:stretch>
                        <a:fillRect/>
                      </a:stretch>
                    </p:blipFill>
                    <p:spPr>
                      <a:xfrm>
                        <a:off x="6477000" y="1295400"/>
                        <a:ext cx="460375" cy="669925"/>
                      </a:xfrm>
                      <a:prstGeom prst="rect">
                        <a:avLst/>
                      </a:prstGeom>
                    </p:spPr>
                  </p:pic>
                </p:oleObj>
              </mc:Fallback>
            </mc:AlternateContent>
          </a:graphicData>
        </a:graphic>
      </p:graphicFrame>
      <p:sp>
        <p:nvSpPr>
          <p:cNvPr id="9" name="Oval 8"/>
          <p:cNvSpPr/>
          <p:nvPr/>
        </p:nvSpPr>
        <p:spPr>
          <a:xfrm>
            <a:off x="6368142" y="1253900"/>
            <a:ext cx="685800" cy="685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276600" y="5334391"/>
            <a:ext cx="2819400" cy="369332"/>
          </a:xfrm>
          <a:prstGeom prst="rect">
            <a:avLst/>
          </a:prstGeom>
          <a:noFill/>
        </p:spPr>
        <p:txBody>
          <a:bodyPr wrap="square" rtlCol="0">
            <a:spAutoFit/>
          </a:bodyPr>
          <a:lstStyle/>
          <a:p>
            <a:r>
              <a:rPr lang="en-US" dirty="0" smtClean="0"/>
              <a:t>Distance from San Diego</a:t>
            </a:r>
            <a:endParaRPr lang="en-US" dirty="0"/>
          </a:p>
        </p:txBody>
      </p:sp>
      <p:sp>
        <p:nvSpPr>
          <p:cNvPr id="12" name="TextBox 11"/>
          <p:cNvSpPr txBox="1"/>
          <p:nvPr/>
        </p:nvSpPr>
        <p:spPr>
          <a:xfrm>
            <a:off x="2052935" y="2145268"/>
            <a:ext cx="461665" cy="2198132"/>
          </a:xfrm>
          <a:prstGeom prst="rect">
            <a:avLst/>
          </a:prstGeom>
          <a:noFill/>
        </p:spPr>
        <p:txBody>
          <a:bodyPr vert="vert270" wrap="square" rtlCol="0">
            <a:spAutoFit/>
          </a:bodyPr>
          <a:lstStyle/>
          <a:p>
            <a:r>
              <a:rPr lang="en-US" dirty="0" smtClean="0"/>
              <a:t>Cost of airline ticket</a:t>
            </a:r>
            <a:endParaRPr lang="en-US" dirty="0"/>
          </a:p>
        </p:txBody>
      </p:sp>
      <p:cxnSp>
        <p:nvCxnSpPr>
          <p:cNvPr id="10" name="Straight Connector 9"/>
          <p:cNvCxnSpPr/>
          <p:nvPr/>
        </p:nvCxnSpPr>
        <p:spPr>
          <a:xfrm flipV="1">
            <a:off x="2819400" y="1524000"/>
            <a:ext cx="3429000" cy="3505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91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1002</TotalTime>
  <Words>1063</Words>
  <Application>Microsoft Office PowerPoint</Application>
  <PresentationFormat>On-screen Show (4:3)</PresentationFormat>
  <Paragraphs>234</Paragraphs>
  <Slides>26</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Century Gothic</vt:lpstr>
      <vt:lpstr>Courier New</vt:lpstr>
      <vt:lpstr>Palatino Linotype</vt:lpstr>
      <vt:lpstr>Executive</vt:lpstr>
      <vt:lpstr>Equation</vt:lpstr>
      <vt:lpstr>Unit 3: Scatterplots and Linear Regression  Coefficient of Determination (r2)</vt:lpstr>
      <vt:lpstr>Notes Suggestion</vt:lpstr>
      <vt:lpstr>What is the Coefficient of Determination?</vt:lpstr>
      <vt:lpstr>Why do I need r2?</vt:lpstr>
      <vt:lpstr>r2 explanation</vt:lpstr>
      <vt:lpstr>r2 explanation</vt:lpstr>
      <vt:lpstr>r2 explanation</vt:lpstr>
      <vt:lpstr>r2 explanation</vt:lpstr>
      <vt:lpstr>r2 explanation</vt:lpstr>
      <vt:lpstr>r2 explanation</vt:lpstr>
      <vt:lpstr>r2 explanation</vt:lpstr>
      <vt:lpstr>r2 explanation</vt:lpstr>
      <vt:lpstr>r2 explanation</vt:lpstr>
      <vt:lpstr>r2 by the numbers</vt:lpstr>
      <vt:lpstr>r2 explanation</vt:lpstr>
      <vt:lpstr>Facts about the coefficient of determination (r2)</vt:lpstr>
      <vt:lpstr>Example #1</vt:lpstr>
      <vt:lpstr>Example #1 Solution</vt:lpstr>
      <vt:lpstr> Interpreting the coefficient of determination: Sentence Structure</vt:lpstr>
      <vt:lpstr>Example #2</vt:lpstr>
      <vt:lpstr>Example #2 Solution </vt:lpstr>
      <vt:lpstr>Example #3</vt:lpstr>
      <vt:lpstr>Example #3 Solution</vt:lpstr>
      <vt:lpstr>In Video Quiz</vt:lpstr>
      <vt:lpstr>In Video Quiz Solution</vt:lpstr>
      <vt:lpstr>Wrap 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Sampling and Experiments  Introduction</dc:title>
  <dc:creator>Scout-Instructor</dc:creator>
  <cp:lastModifiedBy>Scout Instructor</cp:lastModifiedBy>
  <cp:revision>78</cp:revision>
  <dcterms:created xsi:type="dcterms:W3CDTF">2015-02-01T19:30:16Z</dcterms:created>
  <dcterms:modified xsi:type="dcterms:W3CDTF">2016-09-23T03:10:00Z</dcterms:modified>
</cp:coreProperties>
</file>